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78" r:id="rId3"/>
    <p:sldId id="279" r:id="rId4"/>
    <p:sldId id="280" r:id="rId5"/>
    <p:sldId id="292" r:id="rId6"/>
    <p:sldId id="293" r:id="rId7"/>
    <p:sldId id="281" r:id="rId8"/>
    <p:sldId id="298" r:id="rId9"/>
    <p:sldId id="282" r:id="rId10"/>
    <p:sldId id="283" r:id="rId11"/>
    <p:sldId id="294" r:id="rId12"/>
    <p:sldId id="284" r:id="rId13"/>
    <p:sldId id="285" r:id="rId14"/>
    <p:sldId id="286" r:id="rId15"/>
    <p:sldId id="295" r:id="rId16"/>
    <p:sldId id="288" r:id="rId17"/>
    <p:sldId id="287" r:id="rId18"/>
    <p:sldId id="289" r:id="rId19"/>
    <p:sldId id="296" r:id="rId20"/>
    <p:sldId id="290" r:id="rId21"/>
    <p:sldId id="291" r:id="rId22"/>
    <p:sldId id="258" r:id="rId23"/>
    <p:sldId id="297" r:id="rId24"/>
    <p:sldId id="299" r:id="rId25"/>
    <p:sldId id="301" r:id="rId26"/>
    <p:sldId id="310" r:id="rId27"/>
    <p:sldId id="302" r:id="rId28"/>
    <p:sldId id="311" r:id="rId29"/>
    <p:sldId id="303" r:id="rId30"/>
    <p:sldId id="312" r:id="rId31"/>
    <p:sldId id="304" r:id="rId32"/>
    <p:sldId id="313" r:id="rId33"/>
    <p:sldId id="305" r:id="rId34"/>
    <p:sldId id="314" r:id="rId35"/>
    <p:sldId id="306" r:id="rId36"/>
    <p:sldId id="315" r:id="rId37"/>
    <p:sldId id="307" r:id="rId38"/>
    <p:sldId id="316" r:id="rId39"/>
    <p:sldId id="308" r:id="rId40"/>
    <p:sldId id="309" r:id="rId4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7C720-54F8-47DB-AFD6-6116C344066B}" v="230" dt="2022-05-25T22:48:24.648"/>
    <p1510:client id="{A78AEA19-4C7A-44A8-A571-D6D9D410F11B}" v="9" dt="2022-05-25T22:06:22.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0640A-AB7A-4EF2-9CB4-E49E1657FF5E}"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3611A2E1-ECA9-46B9-BE7F-658383EA5EEF}">
      <dgm:prSet/>
      <dgm:spPr/>
      <dgm:t>
        <a:bodyPr/>
        <a:lstStyle/>
        <a:p>
          <a:r>
            <a:rPr lang="en-US"/>
            <a:t>Improve understanding of:</a:t>
          </a:r>
        </a:p>
      </dgm:t>
    </dgm:pt>
    <dgm:pt modelId="{D42F9469-F324-41D0-BF8A-DC87DAD3804A}" type="parTrans" cxnId="{8E09F269-5CF6-44E6-8A65-D7B0243A620C}">
      <dgm:prSet/>
      <dgm:spPr/>
      <dgm:t>
        <a:bodyPr/>
        <a:lstStyle/>
        <a:p>
          <a:endParaRPr lang="en-US"/>
        </a:p>
      </dgm:t>
    </dgm:pt>
    <dgm:pt modelId="{8A6CC0D3-1800-481D-97E1-45B55BD8590C}" type="sibTrans" cxnId="{8E09F269-5CF6-44E6-8A65-D7B0243A620C}">
      <dgm:prSet/>
      <dgm:spPr/>
      <dgm:t>
        <a:bodyPr/>
        <a:lstStyle/>
        <a:p>
          <a:endParaRPr lang="en-US"/>
        </a:p>
      </dgm:t>
    </dgm:pt>
    <dgm:pt modelId="{10A08D30-FAAD-45D9-96A3-92A6BD334FE1}">
      <dgm:prSet/>
      <dgm:spPr/>
      <dgm:t>
        <a:bodyPr/>
        <a:lstStyle/>
        <a:p>
          <a:r>
            <a:rPr lang="en-US"/>
            <a:t>The relationship between the Pool Committees, AC, and the Board</a:t>
          </a:r>
        </a:p>
      </dgm:t>
    </dgm:pt>
    <dgm:pt modelId="{5C4BE999-9ED9-46E2-BF7F-FB5126FE4371}" type="parTrans" cxnId="{B56E2293-BDEA-4613-9E03-36017D24334A}">
      <dgm:prSet/>
      <dgm:spPr/>
      <dgm:t>
        <a:bodyPr/>
        <a:lstStyle/>
        <a:p>
          <a:endParaRPr lang="en-US"/>
        </a:p>
      </dgm:t>
    </dgm:pt>
    <dgm:pt modelId="{9DF6B0DB-5135-4DA3-9ED2-E9CD8D990B54}" type="sibTrans" cxnId="{B56E2293-BDEA-4613-9E03-36017D24334A}">
      <dgm:prSet/>
      <dgm:spPr/>
      <dgm:t>
        <a:bodyPr/>
        <a:lstStyle/>
        <a:p>
          <a:endParaRPr lang="en-US"/>
        </a:p>
      </dgm:t>
    </dgm:pt>
    <dgm:pt modelId="{5D84783B-E307-4045-AFC8-27ED1ADDD0E3}">
      <dgm:prSet/>
      <dgm:spPr/>
      <dgm:t>
        <a:bodyPr/>
        <a:lstStyle/>
        <a:p>
          <a:r>
            <a:rPr lang="en-US"/>
            <a:t>The different types of actions and decisions that the Board could make</a:t>
          </a:r>
        </a:p>
      </dgm:t>
    </dgm:pt>
    <dgm:pt modelId="{5D7FC8DC-E282-4D5F-BDA7-17016ABF6065}" type="parTrans" cxnId="{72D2D8F3-B388-40DA-92D4-E4754D69F901}">
      <dgm:prSet/>
      <dgm:spPr/>
      <dgm:t>
        <a:bodyPr/>
        <a:lstStyle/>
        <a:p>
          <a:endParaRPr lang="en-US"/>
        </a:p>
      </dgm:t>
    </dgm:pt>
    <dgm:pt modelId="{5C6D8557-55DC-4E79-B87F-38A36CCBE649}" type="sibTrans" cxnId="{72D2D8F3-B388-40DA-92D4-E4754D69F901}">
      <dgm:prSet/>
      <dgm:spPr/>
      <dgm:t>
        <a:bodyPr/>
        <a:lstStyle/>
        <a:p>
          <a:endParaRPr lang="en-US"/>
        </a:p>
      </dgm:t>
    </dgm:pt>
    <dgm:pt modelId="{5A3D4DBC-1D9D-4CB4-B24D-70C81832EC88}" type="pres">
      <dgm:prSet presAssocID="{8900640A-AB7A-4EF2-9CB4-E49E1657FF5E}" presName="diagram" presStyleCnt="0">
        <dgm:presLayoutVars>
          <dgm:dir/>
          <dgm:resizeHandles val="exact"/>
        </dgm:presLayoutVars>
      </dgm:prSet>
      <dgm:spPr/>
    </dgm:pt>
    <dgm:pt modelId="{53C93C1F-CDD9-4491-8A86-75EBECA663A8}" type="pres">
      <dgm:prSet presAssocID="{3611A2E1-ECA9-46B9-BE7F-658383EA5EEF}" presName="node" presStyleLbl="node1" presStyleIdx="0" presStyleCnt="1">
        <dgm:presLayoutVars>
          <dgm:bulletEnabled val="1"/>
        </dgm:presLayoutVars>
      </dgm:prSet>
      <dgm:spPr/>
    </dgm:pt>
  </dgm:ptLst>
  <dgm:cxnLst>
    <dgm:cxn modelId="{9E0D2124-2AC7-4753-B830-82086110E5FF}" type="presOf" srcId="{3611A2E1-ECA9-46B9-BE7F-658383EA5EEF}" destId="{53C93C1F-CDD9-4491-8A86-75EBECA663A8}" srcOrd="0" destOrd="0" presId="urn:microsoft.com/office/officeart/2005/8/layout/default"/>
    <dgm:cxn modelId="{8FBA0746-7157-4A2B-A8B5-E094036DAA58}" type="presOf" srcId="{5D84783B-E307-4045-AFC8-27ED1ADDD0E3}" destId="{53C93C1F-CDD9-4491-8A86-75EBECA663A8}" srcOrd="0" destOrd="2" presId="urn:microsoft.com/office/officeart/2005/8/layout/default"/>
    <dgm:cxn modelId="{8E09F269-5CF6-44E6-8A65-D7B0243A620C}" srcId="{8900640A-AB7A-4EF2-9CB4-E49E1657FF5E}" destId="{3611A2E1-ECA9-46B9-BE7F-658383EA5EEF}" srcOrd="0" destOrd="0" parTransId="{D42F9469-F324-41D0-BF8A-DC87DAD3804A}" sibTransId="{8A6CC0D3-1800-481D-97E1-45B55BD8590C}"/>
    <dgm:cxn modelId="{268CE57F-858F-419B-A468-A0EC9F7F2A51}" type="presOf" srcId="{8900640A-AB7A-4EF2-9CB4-E49E1657FF5E}" destId="{5A3D4DBC-1D9D-4CB4-B24D-70C81832EC88}" srcOrd="0" destOrd="0" presId="urn:microsoft.com/office/officeart/2005/8/layout/default"/>
    <dgm:cxn modelId="{B56E2293-BDEA-4613-9E03-36017D24334A}" srcId="{3611A2E1-ECA9-46B9-BE7F-658383EA5EEF}" destId="{10A08D30-FAAD-45D9-96A3-92A6BD334FE1}" srcOrd="0" destOrd="0" parTransId="{5C4BE999-9ED9-46E2-BF7F-FB5126FE4371}" sibTransId="{9DF6B0DB-5135-4DA3-9ED2-E9CD8D990B54}"/>
    <dgm:cxn modelId="{7F6C10DD-D7B6-4FB6-87CD-A006DAE3AC23}" type="presOf" srcId="{10A08D30-FAAD-45D9-96A3-92A6BD334FE1}" destId="{53C93C1F-CDD9-4491-8A86-75EBECA663A8}" srcOrd="0" destOrd="1" presId="urn:microsoft.com/office/officeart/2005/8/layout/default"/>
    <dgm:cxn modelId="{72D2D8F3-B388-40DA-92D4-E4754D69F901}" srcId="{3611A2E1-ECA9-46B9-BE7F-658383EA5EEF}" destId="{5D84783B-E307-4045-AFC8-27ED1ADDD0E3}" srcOrd="1" destOrd="0" parTransId="{5D7FC8DC-E282-4D5F-BDA7-17016ABF6065}" sibTransId="{5C6D8557-55DC-4E79-B87F-38A36CCBE649}"/>
    <dgm:cxn modelId="{3A5F5D45-043B-4982-9D0E-F3BDC39AB4D6}" type="presParOf" srcId="{5A3D4DBC-1D9D-4CB4-B24D-70C81832EC88}" destId="{53C93C1F-CDD9-4491-8A86-75EBECA663A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93C1F-CDD9-4491-8A86-75EBECA663A8}">
      <dsp:nvSpPr>
        <dsp:cNvPr id="0" name=""/>
        <dsp:cNvSpPr/>
      </dsp:nvSpPr>
      <dsp:spPr>
        <a:xfrm>
          <a:off x="1679674" y="1964"/>
          <a:ext cx="6699051" cy="40194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Improve understanding of:</a:t>
          </a:r>
        </a:p>
        <a:p>
          <a:pPr marL="285750" lvl="1" indent="-285750" algn="l" defTabSz="1511300">
            <a:lnSpc>
              <a:spcPct val="90000"/>
            </a:lnSpc>
            <a:spcBef>
              <a:spcPct val="0"/>
            </a:spcBef>
            <a:spcAft>
              <a:spcPct val="15000"/>
            </a:spcAft>
            <a:buChar char="•"/>
          </a:pPr>
          <a:r>
            <a:rPr lang="en-US" sz="3400" kern="1200"/>
            <a:t>The relationship between the Pool Committees, AC, and the Board</a:t>
          </a:r>
        </a:p>
        <a:p>
          <a:pPr marL="285750" lvl="1" indent="-285750" algn="l" defTabSz="1511300">
            <a:lnSpc>
              <a:spcPct val="90000"/>
            </a:lnSpc>
            <a:spcBef>
              <a:spcPct val="0"/>
            </a:spcBef>
            <a:spcAft>
              <a:spcPct val="15000"/>
            </a:spcAft>
            <a:buChar char="•"/>
          </a:pPr>
          <a:r>
            <a:rPr lang="en-US" sz="3400" kern="1200"/>
            <a:t>The different types of actions and decisions that the Board could make</a:t>
          </a:r>
        </a:p>
      </dsp:txBody>
      <dsp:txXfrm>
        <a:off x="1679674" y="1964"/>
        <a:ext cx="6699051" cy="40194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defRPr/>
            </a:pPr>
            <a:fld id="{72ABE5A0-5B83-4601-B716-5ACD9E3C2C6C}"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sign&#10;&#10;Description automatically generated">
            <a:extLst>
              <a:ext uri="{FF2B5EF4-FFF2-40B4-BE49-F238E27FC236}">
                <a16:creationId xmlns:a16="http://schemas.microsoft.com/office/drawing/2014/main" id="{BAC6D8AD-CA79-4C3F-8A1A-8303C5E78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9883" y="4454838"/>
            <a:ext cx="1752600" cy="1820493"/>
          </a:xfrm>
          <a:prstGeom prst="rect">
            <a:avLst/>
          </a:prstGeom>
        </p:spPr>
      </p:pic>
    </p:spTree>
    <p:extLst>
      <p:ext uri="{BB962C8B-B14F-4D97-AF65-F5344CB8AC3E}">
        <p14:creationId xmlns:p14="http://schemas.microsoft.com/office/powerpoint/2010/main" val="213186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3819165-E516-4B3B-9C91-16262C949101}" type="datetime1">
              <a:rPr lang="en-US" smtClean="0"/>
              <a:pPr>
                <a:defRPr/>
              </a:pPr>
              <a:t>12/5/2022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0D6223-035F-44D1-8502-C3E863F1BF85}" type="slidenum">
              <a:rPr lang="en-US" smtClean="0"/>
              <a:pPr>
                <a:defRPr/>
              </a:pPr>
              <a:t>‹#›</a:t>
            </a:fld>
            <a:endParaRPr lang="en-US"/>
          </a:p>
        </p:txBody>
      </p:sp>
      <p:pic>
        <p:nvPicPr>
          <p:cNvPr id="7" name="Picture 6" descr="Logo&#10;&#10;Description automatically generated">
            <a:extLst>
              <a:ext uri="{FF2B5EF4-FFF2-40B4-BE49-F238E27FC236}">
                <a16:creationId xmlns:a16="http://schemas.microsoft.com/office/drawing/2014/main" id="{40EC518D-4C9C-4CBC-BCB3-ABCD6491C4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8987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2C21A2D-24CD-4BA6-B7B2-D9E6C300F433}" type="datetime1">
              <a:rPr lang="en-US" smtClean="0"/>
              <a:pPr>
                <a:defRPr/>
              </a:pPr>
              <a:t>12/5/2022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045E7-8553-43BA-AFF5-2761E76E6017}" type="slidenum">
              <a:rPr lang="en-US" smtClean="0"/>
              <a:pPr>
                <a:defRPr/>
              </a:pPr>
              <a:t>‹#›</a:t>
            </a:fld>
            <a:endParaRPr lang="en-US"/>
          </a:p>
        </p:txBody>
      </p:sp>
      <p:pic>
        <p:nvPicPr>
          <p:cNvPr id="9" name="Picture 8" descr="Logo&#10;&#10;Description automatically generated">
            <a:extLst>
              <a:ext uri="{FF2B5EF4-FFF2-40B4-BE49-F238E27FC236}">
                <a16:creationId xmlns:a16="http://schemas.microsoft.com/office/drawing/2014/main" id="{AFA98D4C-5E69-432F-90E5-24382997BD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181775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777F78-1ED5-4261-B752-08BD7507AB08}" type="slidenum">
              <a:rPr lang="en-US" smtClean="0"/>
              <a:pPr>
                <a:defRPr/>
              </a:pPr>
              <a:t>‹#›</a:t>
            </a:fld>
            <a:endParaRPr lang="en-US"/>
          </a:p>
        </p:txBody>
      </p:sp>
      <p:pic>
        <p:nvPicPr>
          <p:cNvPr id="8" name="Picture 7" descr="Logo&#10;&#10;Description automatically generated">
            <a:extLst>
              <a:ext uri="{FF2B5EF4-FFF2-40B4-BE49-F238E27FC236}">
                <a16:creationId xmlns:a16="http://schemas.microsoft.com/office/drawing/2014/main" id="{F5C1BE94-B378-4121-9EC8-86D061203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352887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6D7DA3-0CDF-44B5-B4A7-527CE4C4E8D8}"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03AE91C7-1E60-4081-AEEF-291471A20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67231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78D6E3-D77D-430C-BD36-D1C37B38D4DE}" type="slidenum">
              <a:rPr lang="en-US" smtClean="0"/>
              <a:pPr>
                <a:defRPr/>
              </a:pPr>
              <a:t>‹#›</a:t>
            </a:fld>
            <a:endParaRPr lang="en-US"/>
          </a:p>
        </p:txBody>
      </p:sp>
      <p:pic>
        <p:nvPicPr>
          <p:cNvPr id="10" name="Picture 9" descr="Logo&#10;&#10;Description automatically generated">
            <a:extLst>
              <a:ext uri="{FF2B5EF4-FFF2-40B4-BE49-F238E27FC236}">
                <a16:creationId xmlns:a16="http://schemas.microsoft.com/office/drawing/2014/main" id="{6019B893-D07D-422D-83A9-843DD8F67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67872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23EA872-BCFC-40FA-8E71-0E7A1A69EE1B}" type="slidenum">
              <a:rPr lang="en-US" smtClean="0"/>
              <a:pPr>
                <a:defRPr/>
              </a:pPr>
              <a:t>‹#›</a:t>
            </a:fld>
            <a:endParaRPr lang="en-US"/>
          </a:p>
        </p:txBody>
      </p:sp>
      <p:pic>
        <p:nvPicPr>
          <p:cNvPr id="12" name="Picture 11" descr="Logo&#10;&#10;Description automatically generated">
            <a:extLst>
              <a:ext uri="{FF2B5EF4-FFF2-40B4-BE49-F238E27FC236}">
                <a16:creationId xmlns:a16="http://schemas.microsoft.com/office/drawing/2014/main" id="{FB868A95-AAA7-44C4-B20A-CF8CF6D59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395527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F3B23B-3E4E-4E59-9EFA-F1F87A10C19B}" type="slidenum">
              <a:rPr lang="en-US" smtClean="0"/>
              <a:pPr>
                <a:defRPr/>
              </a:pPr>
              <a:t>‹#›</a:t>
            </a:fld>
            <a:endParaRPr lang="en-US"/>
          </a:p>
        </p:txBody>
      </p:sp>
      <p:pic>
        <p:nvPicPr>
          <p:cNvPr id="6" name="Picture 5" descr="Logo&#10;&#10;Description automatically generated">
            <a:extLst>
              <a:ext uri="{FF2B5EF4-FFF2-40B4-BE49-F238E27FC236}">
                <a16:creationId xmlns:a16="http://schemas.microsoft.com/office/drawing/2014/main" id="{9AB0ABB6-0375-48AA-9059-24858C7E6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32730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C52D3921-2985-401A-80DF-5E44EF48AB02}" type="slidenum">
              <a:rPr lang="en-US" smtClean="0"/>
              <a:pPr>
                <a:defRPr/>
              </a:pPr>
              <a:t>‹#›</a:t>
            </a:fld>
            <a:endParaRPr lang="en-US"/>
          </a:p>
        </p:txBody>
      </p:sp>
      <p:pic>
        <p:nvPicPr>
          <p:cNvPr id="7" name="Picture 6" descr="Logo&#10;&#10;Description automatically generated">
            <a:extLst>
              <a:ext uri="{FF2B5EF4-FFF2-40B4-BE49-F238E27FC236}">
                <a16:creationId xmlns:a16="http://schemas.microsoft.com/office/drawing/2014/main" id="{81D24838-4129-4E34-9C37-6E6D8F7B8A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35893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AB3D4315-82D7-4179-904B-31BAF7D5BBE0}" type="datetime1">
              <a:rPr lang="en-US" smtClean="0"/>
              <a:pPr>
                <a:defRPr/>
              </a:pPr>
              <a:t>12/5/2022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E2D9A5B-DD8F-454C-9179-0A35D7E2E983}" type="slidenum">
              <a:rPr lang="en-US" smtClean="0"/>
              <a:pPr>
                <a:defRPr/>
              </a:pPr>
              <a:t>‹#›</a:t>
            </a:fld>
            <a:endParaRPr lang="en-US"/>
          </a:p>
        </p:txBody>
      </p:sp>
      <p:pic>
        <p:nvPicPr>
          <p:cNvPr id="10" name="Picture 9" descr="Logo&#10;&#10;Description automatically generated">
            <a:extLst>
              <a:ext uri="{FF2B5EF4-FFF2-40B4-BE49-F238E27FC236}">
                <a16:creationId xmlns:a16="http://schemas.microsoft.com/office/drawing/2014/main" id="{40B6DFDE-A218-4BEC-87A1-DC23709A8B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1417000" y="5044928"/>
            <a:ext cx="1206087" cy="1197685"/>
          </a:xfrm>
          <a:prstGeom prst="ellipse">
            <a:avLst/>
          </a:prstGeom>
        </p:spPr>
      </p:pic>
    </p:spTree>
    <p:extLst>
      <p:ext uri="{BB962C8B-B14F-4D97-AF65-F5344CB8AC3E}">
        <p14:creationId xmlns:p14="http://schemas.microsoft.com/office/powerpoint/2010/main" val="230053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7EBC97B-49A7-4904-A5F1-929031434026}" type="datetime1">
              <a:rPr lang="en-US" smtClean="0"/>
              <a:pPr>
                <a:defRPr/>
              </a:pPr>
              <a:t>12/5/2022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D61990-0E9F-4D94-824D-6E337C9FD00C}" type="slidenum">
              <a:rPr lang="en-US" smtClean="0"/>
              <a:pPr>
                <a:defRPr/>
              </a:pPr>
              <a:t>‹#›</a:t>
            </a:fld>
            <a:endParaRPr lang="en-US"/>
          </a:p>
        </p:txBody>
      </p:sp>
      <p:pic>
        <p:nvPicPr>
          <p:cNvPr id="10" name="Picture 9" descr="Logo&#10;&#10;Description automatically generated">
            <a:extLst>
              <a:ext uri="{FF2B5EF4-FFF2-40B4-BE49-F238E27FC236}">
                <a16:creationId xmlns:a16="http://schemas.microsoft.com/office/drawing/2014/main" id="{8C2A1C47-D910-44BE-AFBA-D8C2702A91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101812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660B35E3-20DD-41A1-A83A-A34FA4A6B2EF}" type="datetime1">
              <a:rPr lang="en-US" smtClean="0"/>
              <a:pPr>
                <a:defRPr/>
              </a:pPr>
              <a:t>12/5/2022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FF7D3BBC-E1C8-4215-B3AF-C3CC3B2EB973}"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75552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09FF5_aM9rY?feature=oembed" TargetMode="Externa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s://www.youtube.com/embed/09FF5_aM9rY?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5" Type="http://schemas.openxmlformats.org/officeDocument/2006/relationships/image" Target="../media/image24.jpe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5" Type="http://schemas.openxmlformats.org/officeDocument/2006/relationships/image" Target="../media/image24.jpe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5" Type="http://schemas.openxmlformats.org/officeDocument/2006/relationships/image" Target="../media/image24.jpe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0.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5" Type="http://schemas.openxmlformats.org/officeDocument/2006/relationships/image" Target="../media/image24.jpe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0.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5" Type="http://schemas.openxmlformats.org/officeDocument/2006/relationships/image" Target="../media/image24.jpe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B5D3-054C-4383-B88B-CBEA600672D0}"/>
              </a:ext>
            </a:extLst>
          </p:cNvPr>
          <p:cNvSpPr>
            <a:spLocks noGrp="1"/>
          </p:cNvSpPr>
          <p:nvPr>
            <p:ph type="ctrTitle"/>
          </p:nvPr>
        </p:nvSpPr>
        <p:spPr/>
        <p:txBody>
          <a:bodyPr/>
          <a:lstStyle/>
          <a:p>
            <a:r>
              <a:rPr lang="en-US"/>
              <a:t>Chino Basin Watermaster</a:t>
            </a:r>
          </a:p>
        </p:txBody>
      </p:sp>
      <p:sp>
        <p:nvSpPr>
          <p:cNvPr id="3" name="Subtitle 2">
            <a:extLst>
              <a:ext uri="{FF2B5EF4-FFF2-40B4-BE49-F238E27FC236}">
                <a16:creationId xmlns:a16="http://schemas.microsoft.com/office/drawing/2014/main" id="{ADF0E972-EC6E-4E2C-837E-7BE792DE5099}"/>
              </a:ext>
            </a:extLst>
          </p:cNvPr>
          <p:cNvSpPr>
            <a:spLocks noGrp="1"/>
          </p:cNvSpPr>
          <p:nvPr>
            <p:ph type="subTitle" idx="1"/>
          </p:nvPr>
        </p:nvSpPr>
        <p:spPr/>
        <p:txBody>
          <a:bodyPr>
            <a:normAutofit fontScale="85000" lnSpcReduction="20000"/>
          </a:bodyPr>
          <a:lstStyle/>
          <a:p>
            <a:r>
              <a:rPr lang="en-US" dirty="0"/>
              <a:t>Role of the board and committees</a:t>
            </a:r>
          </a:p>
          <a:p>
            <a:r>
              <a:rPr lang="en-US"/>
              <a:t>Board workshop</a:t>
            </a:r>
          </a:p>
          <a:p>
            <a:r>
              <a:rPr lang="en-US" dirty="0"/>
              <a:t>May 26, 2022</a:t>
            </a:r>
          </a:p>
        </p:txBody>
      </p:sp>
      <p:sp>
        <p:nvSpPr>
          <p:cNvPr id="4" name="Slide Number Placeholder 3">
            <a:extLst>
              <a:ext uri="{FF2B5EF4-FFF2-40B4-BE49-F238E27FC236}">
                <a16:creationId xmlns:a16="http://schemas.microsoft.com/office/drawing/2014/main" id="{646209FA-055F-4345-88E3-825478324C45}"/>
              </a:ext>
            </a:extLst>
          </p:cNvPr>
          <p:cNvSpPr>
            <a:spLocks noGrp="1"/>
          </p:cNvSpPr>
          <p:nvPr>
            <p:ph type="sldNum" sz="quarter" idx="12"/>
          </p:nvPr>
        </p:nvSpPr>
        <p:spPr/>
        <p:txBody>
          <a:bodyPr/>
          <a:lstStyle/>
          <a:p>
            <a:pPr>
              <a:defRPr/>
            </a:pPr>
            <a:fld id="{72ABE5A0-5B83-4601-B716-5ACD9E3C2C6C}" type="slidenum">
              <a:rPr lang="en-US" smtClean="0"/>
              <a:pPr>
                <a:defRPr/>
              </a:pPr>
              <a:t>1</a:t>
            </a:fld>
            <a:endParaRPr lang="en-US"/>
          </a:p>
        </p:txBody>
      </p:sp>
    </p:spTree>
    <p:extLst>
      <p:ext uri="{BB962C8B-B14F-4D97-AF65-F5344CB8AC3E}">
        <p14:creationId xmlns:p14="http://schemas.microsoft.com/office/powerpoint/2010/main" val="327525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 Watermaster Board Discretionary Function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10</a:t>
            </a:fld>
            <a:endParaRPr lang="en-US"/>
          </a:p>
        </p:txBody>
      </p:sp>
      <p:graphicFrame>
        <p:nvGraphicFramePr>
          <p:cNvPr id="9" name="Table 8">
            <a:extLst>
              <a:ext uri="{FF2B5EF4-FFF2-40B4-BE49-F238E27FC236}">
                <a16:creationId xmlns:a16="http://schemas.microsoft.com/office/drawing/2014/main" id="{E1F98C40-FA83-4B75-9001-435AE70E1F7D}"/>
              </a:ext>
            </a:extLst>
          </p:cNvPr>
          <p:cNvGraphicFramePr>
            <a:graphicFrameLocks noGrp="1"/>
          </p:cNvGraphicFramePr>
          <p:nvPr>
            <p:extLst>
              <p:ext uri="{D42A27DB-BD31-4B8C-83A1-F6EECF244321}">
                <p14:modId xmlns:p14="http://schemas.microsoft.com/office/powerpoint/2010/main" val="1499792476"/>
              </p:ext>
            </p:extLst>
          </p:nvPr>
        </p:nvGraphicFramePr>
        <p:xfrm>
          <a:off x="4824771" y="594359"/>
          <a:ext cx="6496724" cy="5519125"/>
        </p:xfrm>
        <a:graphic>
          <a:graphicData uri="http://schemas.openxmlformats.org/drawingml/2006/table">
            <a:tbl>
              <a:tblPr firstRow="1" bandRow="1">
                <a:tableStyleId>{3B4B98B0-60AC-42C2-AFA5-B58CD77FA1E5}</a:tableStyleId>
              </a:tblPr>
              <a:tblGrid>
                <a:gridCol w="2916678">
                  <a:extLst>
                    <a:ext uri="{9D8B030D-6E8A-4147-A177-3AD203B41FA5}">
                      <a16:colId xmlns:a16="http://schemas.microsoft.com/office/drawing/2014/main" val="800126981"/>
                    </a:ext>
                  </a:extLst>
                </a:gridCol>
                <a:gridCol w="3580046">
                  <a:extLst>
                    <a:ext uri="{9D8B030D-6E8A-4147-A177-3AD203B41FA5}">
                      <a16:colId xmlns:a16="http://schemas.microsoft.com/office/drawing/2014/main" val="3337546212"/>
                    </a:ext>
                  </a:extLst>
                </a:gridCol>
              </a:tblGrid>
              <a:tr h="2186329">
                <a:tc>
                  <a:txBody>
                    <a:bodyPr/>
                    <a:lstStyle/>
                    <a:p>
                      <a:pPr algn="l" rtl="0" fontAlgn="base"/>
                      <a:r>
                        <a:rPr lang="en-US" sz="1500" b="0">
                          <a:effectLst/>
                        </a:rPr>
                        <a:t>Type of Actions </a:t>
                      </a:r>
                      <a:endParaRPr lang="en-US" sz="2500" b="0" i="0">
                        <a:effectLst/>
                      </a:endParaRPr>
                    </a:p>
                  </a:txBody>
                  <a:tcPr marL="66261" marR="66261" marT="33130" marB="33130" anchor="ctr"/>
                </a:tc>
                <a:tc>
                  <a:txBody>
                    <a:bodyPr/>
                    <a:lstStyle/>
                    <a:p>
                      <a:pPr marL="0" algn="l" defTabSz="914400" rtl="0" eaLnBrk="1" fontAlgn="base" latinLnBrk="0" hangingPunct="1"/>
                      <a:r>
                        <a:rPr lang="en-US" sz="1500" b="0" kern="1200">
                          <a:solidFill>
                            <a:schemeClr val="tx1"/>
                          </a:solidFill>
                          <a:effectLst/>
                          <a:latin typeface="+mn-lt"/>
                          <a:ea typeface="+mn-ea"/>
                          <a:cs typeface="+mn-cs"/>
                        </a:rPr>
                        <a:t>Develop an Optimum Basin Management Program </a:t>
                      </a:r>
                    </a:p>
                  </a:txBody>
                  <a:tcPr marL="66261" marR="66261" marT="33130" marB="33130" anchor="ctr"/>
                </a:tc>
                <a:extLst>
                  <a:ext uri="{0D108BD9-81ED-4DB2-BD59-A6C34878D82A}">
                    <a16:rowId xmlns:a16="http://schemas.microsoft.com/office/drawing/2014/main" val="3667001278"/>
                  </a:ext>
                </a:extLst>
              </a:tr>
              <a:tr h="803676">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Advice and assistance </a:t>
                      </a:r>
                      <a:endParaRPr lang="en-US" sz="2500" b="0" i="0">
                        <a:effectLst/>
                      </a:endParaRPr>
                    </a:p>
                  </a:txBody>
                  <a:tcPr marL="66261" marR="66261" marT="33130" marB="33130"/>
                </a:tc>
                <a:extLst>
                  <a:ext uri="{0D108BD9-81ED-4DB2-BD59-A6C34878D82A}">
                    <a16:rowId xmlns:a16="http://schemas.microsoft.com/office/drawing/2014/main" val="842266540"/>
                  </a:ext>
                </a:extLst>
              </a:tr>
              <a:tr h="1264560">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Approval; must notify the Advisory Committee </a:t>
                      </a:r>
                      <a:endParaRPr lang="en-US" sz="2500" b="0" i="0">
                        <a:effectLst/>
                      </a:endParaRPr>
                    </a:p>
                  </a:txBody>
                  <a:tcPr marL="66261" marR="66261" marT="33130" marB="33130"/>
                </a:tc>
                <a:extLst>
                  <a:ext uri="{0D108BD9-81ED-4DB2-BD59-A6C34878D82A}">
                    <a16:rowId xmlns:a16="http://schemas.microsoft.com/office/drawing/2014/main" val="4026220842"/>
                  </a:ext>
                </a:extLst>
              </a:tr>
              <a:tr h="1264560">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[Discretionary Function]</a:t>
                      </a:r>
                    </a:p>
                  </a:txBody>
                  <a:tcPr marL="66261" marR="66261" marT="33130" marB="33130" anchor="ctr"/>
                </a:tc>
                <a:extLst>
                  <a:ext uri="{0D108BD9-81ED-4DB2-BD59-A6C34878D82A}">
                    <a16:rowId xmlns:a16="http://schemas.microsoft.com/office/drawing/2014/main" val="1902016531"/>
                  </a:ext>
                </a:extLst>
              </a:tr>
            </a:tbl>
          </a:graphicData>
        </a:graphic>
      </p:graphicFrame>
    </p:spTree>
    <p:extLst>
      <p:ext uri="{BB962C8B-B14F-4D97-AF65-F5344CB8AC3E}">
        <p14:creationId xmlns:p14="http://schemas.microsoft.com/office/powerpoint/2010/main" val="63058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OBMP Semi-Annual Report</a:t>
            </a:r>
          </a:p>
          <a:p>
            <a:r>
              <a:rPr lang="en-US" sz="2800"/>
              <a:t>Ground Level Monitoring Committee Report</a:t>
            </a:r>
          </a:p>
          <a:p>
            <a:r>
              <a:rPr lang="en-US" sz="2800"/>
              <a:t>2020 OBMP Update</a:t>
            </a:r>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11</a:t>
            </a:fld>
            <a:endParaRPr lang="en-US"/>
          </a:p>
        </p:txBody>
      </p:sp>
    </p:spTree>
    <p:extLst>
      <p:ext uri="{BB962C8B-B14F-4D97-AF65-F5344CB8AC3E}">
        <p14:creationId xmlns:p14="http://schemas.microsoft.com/office/powerpoint/2010/main" val="172749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 Watermaster Board Discretionary Function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12</a:t>
            </a:fld>
            <a:endParaRPr lang="en-US"/>
          </a:p>
        </p:txBody>
      </p:sp>
      <p:pic>
        <p:nvPicPr>
          <p:cNvPr id="4" name="Picture 3">
            <a:extLst>
              <a:ext uri="{FF2B5EF4-FFF2-40B4-BE49-F238E27FC236}">
                <a16:creationId xmlns:a16="http://schemas.microsoft.com/office/drawing/2014/main" id="{DC379432-57F8-47FE-9CA3-CAA4FC510F81}"/>
              </a:ext>
            </a:extLst>
          </p:cNvPr>
          <p:cNvPicPr>
            <a:picLocks noChangeAspect="1"/>
          </p:cNvPicPr>
          <p:nvPr/>
        </p:nvPicPr>
        <p:blipFill>
          <a:blip r:embed="rId2"/>
          <a:stretch>
            <a:fillRect/>
          </a:stretch>
        </p:blipFill>
        <p:spPr>
          <a:xfrm>
            <a:off x="4160060" y="0"/>
            <a:ext cx="6468495" cy="5066433"/>
          </a:xfrm>
          <a:prstGeom prst="rect">
            <a:avLst/>
          </a:prstGeom>
        </p:spPr>
      </p:pic>
      <p:pic>
        <p:nvPicPr>
          <p:cNvPr id="6" name="Picture 5">
            <a:extLst>
              <a:ext uri="{FF2B5EF4-FFF2-40B4-BE49-F238E27FC236}">
                <a16:creationId xmlns:a16="http://schemas.microsoft.com/office/drawing/2014/main" id="{ED782D7F-F64F-474A-8AEB-E4F0926E6AD0}"/>
              </a:ext>
            </a:extLst>
          </p:cNvPr>
          <p:cNvPicPr>
            <a:picLocks noChangeAspect="1"/>
          </p:cNvPicPr>
          <p:nvPr/>
        </p:nvPicPr>
        <p:blipFill>
          <a:blip r:embed="rId3"/>
          <a:stretch>
            <a:fillRect/>
          </a:stretch>
        </p:blipFill>
        <p:spPr>
          <a:xfrm>
            <a:off x="4442909" y="5272630"/>
            <a:ext cx="5927464" cy="1585370"/>
          </a:xfrm>
          <a:prstGeom prst="rect">
            <a:avLst/>
          </a:prstGeom>
        </p:spPr>
      </p:pic>
    </p:spTree>
    <p:extLst>
      <p:ext uri="{BB962C8B-B14F-4D97-AF65-F5344CB8AC3E}">
        <p14:creationId xmlns:p14="http://schemas.microsoft.com/office/powerpoint/2010/main" val="115243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13</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extLst>
              <p:ext uri="{D42A27DB-BD31-4B8C-83A1-F6EECF244321}">
                <p14:modId xmlns:p14="http://schemas.microsoft.com/office/powerpoint/2010/main" val="2589901278"/>
              </p:ext>
            </p:extLst>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3E328B91-9884-4FE3-8F7D-65E25007DC28}"/>
              </a:ext>
            </a:extLst>
          </p:cNvPr>
          <p:cNvSpPr/>
          <p:nvPr/>
        </p:nvSpPr>
        <p:spPr>
          <a:xfrm>
            <a:off x="6293225" y="286870"/>
            <a:ext cx="3110752"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6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100" b="0" i="0">
                <a:effectLst/>
              </a:rPr>
              <a:t>III. Upon Advisory Committee Recommendation or Advice, or Pool Committee Requirement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14</a:t>
            </a:fld>
            <a:endParaRPr lang="en-US"/>
          </a:p>
        </p:txBody>
      </p:sp>
      <p:graphicFrame>
        <p:nvGraphicFramePr>
          <p:cNvPr id="9" name="Table 8">
            <a:extLst>
              <a:ext uri="{FF2B5EF4-FFF2-40B4-BE49-F238E27FC236}">
                <a16:creationId xmlns:a16="http://schemas.microsoft.com/office/drawing/2014/main" id="{E1F98C40-FA83-4B75-9001-435AE70E1F7D}"/>
              </a:ext>
            </a:extLst>
          </p:cNvPr>
          <p:cNvGraphicFramePr>
            <a:graphicFrameLocks noGrp="1"/>
          </p:cNvGraphicFramePr>
          <p:nvPr>
            <p:extLst>
              <p:ext uri="{D42A27DB-BD31-4B8C-83A1-F6EECF244321}">
                <p14:modId xmlns:p14="http://schemas.microsoft.com/office/powerpoint/2010/main" val="984784423"/>
              </p:ext>
            </p:extLst>
          </p:nvPr>
        </p:nvGraphicFramePr>
        <p:xfrm>
          <a:off x="4823460" y="149146"/>
          <a:ext cx="6496724" cy="6251654"/>
        </p:xfrm>
        <a:graphic>
          <a:graphicData uri="http://schemas.openxmlformats.org/drawingml/2006/table">
            <a:tbl>
              <a:tblPr firstRow="1" bandRow="1">
                <a:tableStyleId>{3B4B98B0-60AC-42C2-AFA5-B58CD77FA1E5}</a:tableStyleId>
              </a:tblPr>
              <a:tblGrid>
                <a:gridCol w="2856472">
                  <a:extLst>
                    <a:ext uri="{9D8B030D-6E8A-4147-A177-3AD203B41FA5}">
                      <a16:colId xmlns:a16="http://schemas.microsoft.com/office/drawing/2014/main" val="800126981"/>
                    </a:ext>
                  </a:extLst>
                </a:gridCol>
                <a:gridCol w="3640252">
                  <a:extLst>
                    <a:ext uri="{9D8B030D-6E8A-4147-A177-3AD203B41FA5}">
                      <a16:colId xmlns:a16="http://schemas.microsoft.com/office/drawing/2014/main" val="3337546212"/>
                    </a:ext>
                  </a:extLst>
                </a:gridCol>
              </a:tblGrid>
              <a:tr h="2067167">
                <a:tc>
                  <a:txBody>
                    <a:bodyPr/>
                    <a:lstStyle/>
                    <a:p>
                      <a:pPr algn="l" rtl="0" fontAlgn="base"/>
                      <a:r>
                        <a:rPr lang="en-US" sz="1500" b="0">
                          <a:effectLst/>
                        </a:rPr>
                        <a:t>Type of Actions </a:t>
                      </a:r>
                      <a:endParaRPr lang="en-US" sz="2500" b="0" i="0">
                        <a:effectLst/>
                      </a:endParaRPr>
                    </a:p>
                  </a:txBody>
                  <a:tcPr marL="66261" marR="66261" marT="33130" marB="33130" anchor="ctr"/>
                </a:tc>
                <a:tc>
                  <a:txBody>
                    <a:bodyPr/>
                    <a:lstStyle/>
                    <a:p>
                      <a:pPr marL="0" algn="l" defTabSz="914400" rtl="0" eaLnBrk="1" fontAlgn="base" latinLnBrk="0" hangingPunct="1"/>
                      <a:r>
                        <a:rPr lang="en-US" sz="1500" b="0" kern="1200">
                          <a:solidFill>
                            <a:schemeClr val="tx1"/>
                          </a:solidFill>
                          <a:effectLst/>
                          <a:latin typeface="+mn-lt"/>
                          <a:ea typeface="+mn-ea"/>
                          <a:cs typeface="+mn-cs"/>
                        </a:rPr>
                        <a:t>Recommendation or advice on items like: </a:t>
                      </a:r>
                    </a:p>
                    <a:p>
                      <a:pPr marL="0" algn="l" defTabSz="914400" rtl="0" eaLnBrk="1" fontAlgn="base" latinLnBrk="0" hangingPunct="1"/>
                      <a:r>
                        <a:rPr lang="en-US" sz="1500" b="0" kern="1200">
                          <a:solidFill>
                            <a:schemeClr val="tx1"/>
                          </a:solidFill>
                          <a:effectLst/>
                          <a:latin typeface="+mn-lt"/>
                          <a:ea typeface="+mn-ea"/>
                          <a:cs typeface="+mn-cs"/>
                        </a:rPr>
                        <a:t>Adoption of rules and regulations; </a:t>
                      </a:r>
                    </a:p>
                    <a:p>
                      <a:pPr marL="0" algn="l" defTabSz="914400" rtl="0" eaLnBrk="1" fontAlgn="base" latinLnBrk="0" hangingPunct="1"/>
                      <a:r>
                        <a:rPr lang="en-US" sz="1500" b="0" kern="1200">
                          <a:solidFill>
                            <a:schemeClr val="tx1"/>
                          </a:solidFill>
                          <a:effectLst/>
                          <a:latin typeface="+mn-lt"/>
                          <a:ea typeface="+mn-ea"/>
                          <a:cs typeface="+mn-cs"/>
                        </a:rPr>
                        <a:t>Acting jointly with other agencies of the United States or the State of California </a:t>
                      </a:r>
                    </a:p>
                    <a:p>
                      <a:pPr marL="0" algn="l" defTabSz="914400" rtl="0" eaLnBrk="1" fontAlgn="base" latinLnBrk="0" hangingPunct="1"/>
                      <a:r>
                        <a:rPr lang="en-US" sz="1500" b="0" kern="1200">
                          <a:solidFill>
                            <a:schemeClr val="tx1"/>
                          </a:solidFill>
                          <a:effectLst/>
                          <a:latin typeface="+mn-lt"/>
                          <a:ea typeface="+mn-ea"/>
                          <a:cs typeface="+mn-cs"/>
                        </a:rPr>
                        <a:t>Adoption of administrative budget </a:t>
                      </a:r>
                    </a:p>
                    <a:p>
                      <a:pPr marL="0" algn="l" defTabSz="914400" rtl="0" eaLnBrk="1" fontAlgn="base" latinLnBrk="0" hangingPunct="1"/>
                      <a:r>
                        <a:rPr lang="en-US" sz="1500" b="0" kern="1200">
                          <a:solidFill>
                            <a:schemeClr val="tx1"/>
                          </a:solidFill>
                          <a:effectLst/>
                          <a:latin typeface="+mn-lt"/>
                          <a:ea typeface="+mn-ea"/>
                          <a:cs typeface="+mn-cs"/>
                        </a:rPr>
                        <a:t>Levy and collect annual assessments </a:t>
                      </a:r>
                    </a:p>
                    <a:p>
                      <a:pPr marL="0" algn="l" defTabSz="914400" rtl="0" eaLnBrk="1" fontAlgn="base" latinLnBrk="0" hangingPunct="1"/>
                      <a:r>
                        <a:rPr lang="en-US" sz="1500" b="0" kern="1200">
                          <a:solidFill>
                            <a:schemeClr val="tx1"/>
                          </a:solidFill>
                          <a:effectLst/>
                          <a:latin typeface="+mn-lt"/>
                          <a:ea typeface="+mn-ea"/>
                          <a:cs typeface="+mn-cs"/>
                        </a:rPr>
                        <a:t> </a:t>
                      </a:r>
                    </a:p>
                    <a:p>
                      <a:pPr marL="0" algn="l" defTabSz="914400" rtl="0" eaLnBrk="1" fontAlgn="base" latinLnBrk="0" hangingPunct="1"/>
                      <a:r>
                        <a:rPr lang="en-US" sz="1500" b="0" kern="1200">
                          <a:solidFill>
                            <a:schemeClr val="tx1"/>
                          </a:solidFill>
                          <a:effectLst/>
                          <a:latin typeface="+mn-lt"/>
                          <a:ea typeface="+mn-ea"/>
                          <a:cs typeface="+mn-cs"/>
                        </a:rPr>
                        <a:t>Required actions like: </a:t>
                      </a:r>
                    </a:p>
                    <a:p>
                      <a:pPr marL="0" algn="l" defTabSz="914400" rtl="0" eaLnBrk="1" fontAlgn="base" latinLnBrk="0" hangingPunct="1"/>
                      <a:r>
                        <a:rPr lang="en-US" sz="1500" b="0" kern="1200">
                          <a:solidFill>
                            <a:schemeClr val="tx1"/>
                          </a:solidFill>
                          <a:effectLst/>
                          <a:latin typeface="+mn-lt"/>
                          <a:ea typeface="+mn-ea"/>
                          <a:cs typeface="+mn-cs"/>
                        </a:rPr>
                        <a:t>Allocation of special project expenses </a:t>
                      </a:r>
                    </a:p>
                  </a:txBody>
                  <a:tcPr marL="66261" marR="66261" marT="33130" marB="33130" anchor="ctr"/>
                </a:tc>
                <a:extLst>
                  <a:ext uri="{0D108BD9-81ED-4DB2-BD59-A6C34878D82A}">
                    <a16:rowId xmlns:a16="http://schemas.microsoft.com/office/drawing/2014/main" val="3667001278"/>
                  </a:ext>
                </a:extLst>
              </a:tr>
              <a:tr h="927211">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Recommendation or Advice; approval required;    OR </a:t>
                      </a:r>
                    </a:p>
                    <a:p>
                      <a:pPr algn="l" rtl="0" fontAlgn="base"/>
                      <a:r>
                        <a:rPr lang="en-US" sz="1500" b="0">
                          <a:effectLst/>
                        </a:rPr>
                        <a:t>Required Action; approval required  </a:t>
                      </a:r>
                    </a:p>
                  </a:txBody>
                  <a:tcPr marL="66261" marR="66261" marT="33130" marB="33130"/>
                </a:tc>
                <a:extLst>
                  <a:ext uri="{0D108BD9-81ED-4DB2-BD59-A6C34878D82A}">
                    <a16:rowId xmlns:a16="http://schemas.microsoft.com/office/drawing/2014/main" val="842266540"/>
                  </a:ext>
                </a:extLst>
              </a:tr>
              <a:tr h="2007914">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endParaRPr lang="en-US" sz="2500" b="0">
                        <a:effectLst/>
                      </a:endParaRPr>
                    </a:p>
                    <a:p>
                      <a:pPr algn="l" rtl="0" fontAlgn="base"/>
                      <a:r>
                        <a:rPr lang="en-US" sz="1500" b="0" i="0">
                          <a:effectLst/>
                          <a:latin typeface="+mn-lt"/>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p>
                  </a:txBody>
                  <a:tcPr marL="66261" marR="66261" marT="33130" marB="33130"/>
                </a:tc>
                <a:extLst>
                  <a:ext uri="{0D108BD9-81ED-4DB2-BD59-A6C34878D82A}">
                    <a16:rowId xmlns:a16="http://schemas.microsoft.com/office/drawing/2014/main" val="4026220842"/>
                  </a:ext>
                </a:extLst>
              </a:tr>
              <a:tr h="1023674">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[Advisory Committee Approval Required]</a:t>
                      </a:r>
                    </a:p>
                  </a:txBody>
                  <a:tcPr marL="66261" marR="66261" marT="33130" marB="33130" anchor="ctr"/>
                </a:tc>
                <a:extLst>
                  <a:ext uri="{0D108BD9-81ED-4DB2-BD59-A6C34878D82A}">
                    <a16:rowId xmlns:a16="http://schemas.microsoft.com/office/drawing/2014/main" val="3672139810"/>
                  </a:ext>
                </a:extLst>
              </a:tr>
            </a:tbl>
          </a:graphicData>
        </a:graphic>
      </p:graphicFrame>
    </p:spTree>
    <p:extLst>
      <p:ext uri="{BB962C8B-B14F-4D97-AF65-F5344CB8AC3E}">
        <p14:creationId xmlns:p14="http://schemas.microsoft.com/office/powerpoint/2010/main" val="260388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Adoption of the Budget</a:t>
            </a:r>
          </a:p>
          <a:p>
            <a:r>
              <a:rPr lang="en-US" sz="2800"/>
              <a:t>Agreements and Task Orders with Municipal Water Districts (IEUA, WMWD, TVMWD)</a:t>
            </a:r>
          </a:p>
          <a:p>
            <a:r>
              <a:rPr lang="en-US" sz="2800"/>
              <a:t>Budget Amendments and Budget Transfers</a:t>
            </a:r>
          </a:p>
          <a:p>
            <a:r>
              <a:rPr lang="en-US" sz="2800"/>
              <a:t>Reappointment of the Watermaster Board</a:t>
            </a:r>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15</a:t>
            </a:fld>
            <a:endParaRPr lang="en-US"/>
          </a:p>
        </p:txBody>
      </p:sp>
    </p:spTree>
    <p:extLst>
      <p:ext uri="{BB962C8B-B14F-4D97-AF65-F5344CB8AC3E}">
        <p14:creationId xmlns:p14="http://schemas.microsoft.com/office/powerpoint/2010/main" val="100293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III. Upon Advisory Committee Recommendation or Advice, or Pool Committee Requirement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16</a:t>
            </a:fld>
            <a:endParaRPr lang="en-US"/>
          </a:p>
        </p:txBody>
      </p:sp>
      <p:pic>
        <p:nvPicPr>
          <p:cNvPr id="4" name="Picture 3">
            <a:extLst>
              <a:ext uri="{FF2B5EF4-FFF2-40B4-BE49-F238E27FC236}">
                <a16:creationId xmlns:a16="http://schemas.microsoft.com/office/drawing/2014/main" id="{BA7DBB1E-4445-46A0-8F36-44505DD19FAF}"/>
              </a:ext>
            </a:extLst>
          </p:cNvPr>
          <p:cNvPicPr>
            <a:picLocks noChangeAspect="1"/>
          </p:cNvPicPr>
          <p:nvPr/>
        </p:nvPicPr>
        <p:blipFill>
          <a:blip r:embed="rId2"/>
          <a:stretch>
            <a:fillRect/>
          </a:stretch>
        </p:blipFill>
        <p:spPr>
          <a:xfrm>
            <a:off x="4130075" y="0"/>
            <a:ext cx="6035901" cy="5089180"/>
          </a:xfrm>
          <a:prstGeom prst="rect">
            <a:avLst/>
          </a:prstGeom>
        </p:spPr>
      </p:pic>
      <p:pic>
        <p:nvPicPr>
          <p:cNvPr id="7" name="Picture 6">
            <a:extLst>
              <a:ext uri="{FF2B5EF4-FFF2-40B4-BE49-F238E27FC236}">
                <a16:creationId xmlns:a16="http://schemas.microsoft.com/office/drawing/2014/main" id="{BAA92488-A153-4754-910F-34A5EE4BBF4E}"/>
              </a:ext>
            </a:extLst>
          </p:cNvPr>
          <p:cNvPicPr>
            <a:picLocks noChangeAspect="1"/>
          </p:cNvPicPr>
          <p:nvPr/>
        </p:nvPicPr>
        <p:blipFill>
          <a:blip r:embed="rId3"/>
          <a:stretch>
            <a:fillRect/>
          </a:stretch>
        </p:blipFill>
        <p:spPr>
          <a:xfrm>
            <a:off x="4340884" y="5182793"/>
            <a:ext cx="6035901" cy="1675207"/>
          </a:xfrm>
          <a:prstGeom prst="rect">
            <a:avLst/>
          </a:prstGeom>
        </p:spPr>
      </p:pic>
    </p:spTree>
    <p:extLst>
      <p:ext uri="{BB962C8B-B14F-4D97-AF65-F5344CB8AC3E}">
        <p14:creationId xmlns:p14="http://schemas.microsoft.com/office/powerpoint/2010/main" val="42644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F55910-E01D-F61A-086F-BEDCD48503F7}"/>
              </a:ext>
            </a:extLst>
          </p:cNvPr>
          <p:cNvPicPr>
            <a:picLocks noChangeAspect="1"/>
          </p:cNvPicPr>
          <p:nvPr/>
        </p:nvPicPr>
        <p:blipFill>
          <a:blip r:embed="rId2"/>
          <a:stretch>
            <a:fillRect/>
          </a:stretch>
        </p:blipFill>
        <p:spPr>
          <a:xfrm>
            <a:off x="4131253" y="4807390"/>
            <a:ext cx="7264302" cy="2017520"/>
          </a:xfrm>
          <a:prstGeom prst="rect">
            <a:avLst/>
          </a:prstGeom>
        </p:spPr>
      </p:pic>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III. Upon Advisory Committee Recommendation or Advice, or Pool Committee Requirement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17</a:t>
            </a:fld>
            <a:endParaRPr lang="en-US"/>
          </a:p>
        </p:txBody>
      </p:sp>
      <p:pic>
        <p:nvPicPr>
          <p:cNvPr id="4" name="Picture 3">
            <a:extLst>
              <a:ext uri="{FF2B5EF4-FFF2-40B4-BE49-F238E27FC236}">
                <a16:creationId xmlns:a16="http://schemas.microsoft.com/office/drawing/2014/main" id="{AA1870D8-9F4A-1F3C-6130-5014B98DF505}"/>
              </a:ext>
            </a:extLst>
          </p:cNvPr>
          <p:cNvPicPr>
            <a:picLocks noChangeAspect="1"/>
          </p:cNvPicPr>
          <p:nvPr/>
        </p:nvPicPr>
        <p:blipFill>
          <a:blip r:embed="rId3"/>
          <a:stretch>
            <a:fillRect/>
          </a:stretch>
        </p:blipFill>
        <p:spPr>
          <a:xfrm>
            <a:off x="4131254" y="0"/>
            <a:ext cx="6153828" cy="4662535"/>
          </a:xfrm>
          <a:prstGeom prst="rect">
            <a:avLst/>
          </a:prstGeom>
        </p:spPr>
      </p:pic>
    </p:spTree>
    <p:extLst>
      <p:ext uri="{BB962C8B-B14F-4D97-AF65-F5344CB8AC3E}">
        <p14:creationId xmlns:p14="http://schemas.microsoft.com/office/powerpoint/2010/main" val="158714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18</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498973F4-BE3E-412C-8BBD-42A450B96BE5}"/>
              </a:ext>
            </a:extLst>
          </p:cNvPr>
          <p:cNvSpPr/>
          <p:nvPr/>
        </p:nvSpPr>
        <p:spPr>
          <a:xfrm>
            <a:off x="9386047" y="286870"/>
            <a:ext cx="2565698"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0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Hiring and retaining consultants</a:t>
            </a:r>
          </a:p>
          <a:p>
            <a:r>
              <a:rPr lang="en-US" sz="2800"/>
              <a:t>Hiring staff</a:t>
            </a:r>
          </a:p>
          <a:p>
            <a:r>
              <a:rPr lang="en-US" sz="2800"/>
              <a:t>Acquiring equipment</a:t>
            </a:r>
          </a:p>
          <a:p>
            <a:r>
              <a:rPr lang="en-US" sz="2800"/>
              <a:t>Levy and collect assessments</a:t>
            </a:r>
          </a:p>
          <a:p>
            <a:r>
              <a:rPr lang="en-US" sz="2800"/>
              <a:t>Replenish overproduction</a:t>
            </a:r>
          </a:p>
          <a:p>
            <a:endParaRPr lang="en-US" sz="2800"/>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19</a:t>
            </a:fld>
            <a:endParaRPr lang="en-US"/>
          </a:p>
        </p:txBody>
      </p:sp>
    </p:spTree>
    <p:extLst>
      <p:ext uri="{BB962C8B-B14F-4D97-AF65-F5344CB8AC3E}">
        <p14:creationId xmlns:p14="http://schemas.microsoft.com/office/powerpoint/2010/main" val="337748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B409-4265-4B3E-8A27-A9ADF3AE3A4C}"/>
              </a:ext>
            </a:extLst>
          </p:cNvPr>
          <p:cNvSpPr>
            <a:spLocks noGrp="1"/>
          </p:cNvSpPr>
          <p:nvPr>
            <p:ph type="title"/>
          </p:nvPr>
        </p:nvSpPr>
        <p:spPr>
          <a:xfrm>
            <a:off x="1097280" y="286603"/>
            <a:ext cx="10058400" cy="1450757"/>
          </a:xfrm>
        </p:spPr>
        <p:txBody>
          <a:bodyPr anchor="b">
            <a:normAutofit/>
          </a:bodyPr>
          <a:lstStyle/>
          <a:p>
            <a:r>
              <a:rPr lang="en-US"/>
              <a:t>Workshop Goals</a:t>
            </a:r>
          </a:p>
        </p:txBody>
      </p:sp>
      <p:graphicFrame>
        <p:nvGraphicFramePr>
          <p:cNvPr id="5" name="Content Placeholder 2">
            <a:extLst>
              <a:ext uri="{FF2B5EF4-FFF2-40B4-BE49-F238E27FC236}">
                <a16:creationId xmlns:a16="http://schemas.microsoft.com/office/drawing/2014/main" id="{9C55BF97-2DDC-BFAF-F1EB-010B3C3D0829}"/>
              </a:ext>
            </a:extLst>
          </p:cNvPr>
          <p:cNvGraphicFramePr>
            <a:graphicFrameLocks noGrp="1"/>
          </p:cNvGraphicFramePr>
          <p:nvPr>
            <p:ph idx="1"/>
            <p:extLst>
              <p:ext uri="{D42A27DB-BD31-4B8C-83A1-F6EECF244321}">
                <p14:modId xmlns:p14="http://schemas.microsoft.com/office/powerpoint/2010/main" val="340739727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2E45FB8-FF1A-4862-8EED-BB5BA4BC665A}"/>
              </a:ext>
            </a:extLst>
          </p:cNvPr>
          <p:cNvSpPr>
            <a:spLocks noGrp="1"/>
          </p:cNvSpPr>
          <p:nvPr>
            <p:ph type="sldNum" sz="quarter" idx="12"/>
          </p:nvPr>
        </p:nvSpPr>
        <p:spPr/>
        <p:txBody>
          <a:bodyPr/>
          <a:lstStyle/>
          <a:p>
            <a:fld id="{40CD7844-289C-4184-8205-1D1068C96D87}" type="slidenum">
              <a:rPr lang="en-US" smtClean="0"/>
              <a:t>2</a:t>
            </a:fld>
            <a:endParaRPr lang="en-US"/>
          </a:p>
        </p:txBody>
      </p:sp>
    </p:spTree>
    <p:extLst>
      <p:ext uri="{BB962C8B-B14F-4D97-AF65-F5344CB8AC3E}">
        <p14:creationId xmlns:p14="http://schemas.microsoft.com/office/powerpoint/2010/main" val="1022502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a:bodyPr>
          <a:lstStyle/>
          <a:p>
            <a:r>
              <a:rPr lang="en-US" sz="3100" b="0" i="0">
                <a:effectLst/>
              </a:rPr>
              <a:t>IV. Other Watermaster Functions </a:t>
            </a:r>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20</a:t>
            </a:fld>
            <a:endParaRPr lang="en-US"/>
          </a:p>
        </p:txBody>
      </p:sp>
      <p:graphicFrame>
        <p:nvGraphicFramePr>
          <p:cNvPr id="9" name="Table 8">
            <a:extLst>
              <a:ext uri="{FF2B5EF4-FFF2-40B4-BE49-F238E27FC236}">
                <a16:creationId xmlns:a16="http://schemas.microsoft.com/office/drawing/2014/main" id="{E1F98C40-FA83-4B75-9001-435AE70E1F7D}"/>
              </a:ext>
            </a:extLst>
          </p:cNvPr>
          <p:cNvGraphicFramePr>
            <a:graphicFrameLocks noGrp="1"/>
          </p:cNvGraphicFramePr>
          <p:nvPr>
            <p:extLst>
              <p:ext uri="{D42A27DB-BD31-4B8C-83A1-F6EECF244321}">
                <p14:modId xmlns:p14="http://schemas.microsoft.com/office/powerpoint/2010/main" val="4160200846"/>
              </p:ext>
            </p:extLst>
          </p:nvPr>
        </p:nvGraphicFramePr>
        <p:xfrm>
          <a:off x="4958132" y="106525"/>
          <a:ext cx="6496724" cy="6430126"/>
        </p:xfrm>
        <a:graphic>
          <a:graphicData uri="http://schemas.openxmlformats.org/drawingml/2006/table">
            <a:tbl>
              <a:tblPr firstRow="1" bandRow="1">
                <a:tableStyleId>{3B4B98B0-60AC-42C2-AFA5-B58CD77FA1E5}</a:tableStyleId>
              </a:tblPr>
              <a:tblGrid>
                <a:gridCol w="2856472">
                  <a:extLst>
                    <a:ext uri="{9D8B030D-6E8A-4147-A177-3AD203B41FA5}">
                      <a16:colId xmlns:a16="http://schemas.microsoft.com/office/drawing/2014/main" val="800126981"/>
                    </a:ext>
                  </a:extLst>
                </a:gridCol>
                <a:gridCol w="3640252">
                  <a:extLst>
                    <a:ext uri="{9D8B030D-6E8A-4147-A177-3AD203B41FA5}">
                      <a16:colId xmlns:a16="http://schemas.microsoft.com/office/drawing/2014/main" val="3337546212"/>
                    </a:ext>
                  </a:extLst>
                </a:gridCol>
              </a:tblGrid>
              <a:tr h="2186329">
                <a:tc>
                  <a:txBody>
                    <a:bodyPr/>
                    <a:lstStyle/>
                    <a:p>
                      <a:pPr algn="l" rtl="0" fontAlgn="base"/>
                      <a:r>
                        <a:rPr lang="en-US" sz="1500" b="0">
                          <a:effectLst/>
                        </a:rPr>
                        <a:t>Type of Actions </a:t>
                      </a:r>
                      <a:endParaRPr lang="en-US" sz="2500" b="0" i="0">
                        <a:effectLst/>
                      </a:endParaRPr>
                    </a:p>
                  </a:txBody>
                  <a:tcPr marL="66261" marR="66261" marT="33130" marB="33130" anchor="ctr"/>
                </a:tc>
                <a:tc>
                  <a:txBody>
                    <a:bodyPr/>
                    <a:lstStyle/>
                    <a:p>
                      <a:pPr marL="0" algn="l" defTabSz="914400" rtl="0" eaLnBrk="1" fontAlgn="base" latinLnBrk="0" hangingPunct="1"/>
                      <a:r>
                        <a:rPr lang="en-US" sz="1500" b="0" kern="1200">
                          <a:solidFill>
                            <a:schemeClr val="tx1"/>
                          </a:solidFill>
                          <a:effectLst/>
                          <a:latin typeface="+mn-lt"/>
                          <a:ea typeface="+mn-ea"/>
                          <a:cs typeface="+mn-cs"/>
                        </a:rPr>
                        <a:t>Normal Course of Business </a:t>
                      </a:r>
                    </a:p>
                    <a:p>
                      <a:pPr marL="0" algn="l" defTabSz="914400" rtl="0" eaLnBrk="1" fontAlgn="base" latinLnBrk="0" hangingPunct="1"/>
                      <a:r>
                        <a:rPr lang="en-US" sz="1500" b="0" kern="1200">
                          <a:solidFill>
                            <a:schemeClr val="tx1"/>
                          </a:solidFill>
                          <a:effectLst/>
                          <a:latin typeface="+mn-lt"/>
                          <a:ea typeface="+mn-ea"/>
                          <a:cs typeface="+mn-cs"/>
                        </a:rPr>
                        <a:t>Examples: </a:t>
                      </a:r>
                    </a:p>
                    <a:p>
                      <a:pPr marL="0" algn="l" defTabSz="914400" rtl="0" eaLnBrk="1" fontAlgn="base" latinLnBrk="0" hangingPunct="1"/>
                      <a:r>
                        <a:rPr lang="en-US" sz="1500" b="0" kern="1200">
                          <a:solidFill>
                            <a:schemeClr val="tx1"/>
                          </a:solidFill>
                          <a:effectLst/>
                          <a:latin typeface="+mn-lt"/>
                          <a:ea typeface="+mn-ea"/>
                          <a:cs typeface="+mn-cs"/>
                        </a:rPr>
                        <a:t>Acquire facilities and equipment </a:t>
                      </a:r>
                    </a:p>
                    <a:p>
                      <a:pPr marL="0" algn="l" defTabSz="914400" rtl="0" eaLnBrk="1" fontAlgn="base" latinLnBrk="0" hangingPunct="1"/>
                      <a:r>
                        <a:rPr lang="en-US" sz="1500" b="0" kern="1200">
                          <a:solidFill>
                            <a:schemeClr val="tx1"/>
                          </a:solidFill>
                          <a:effectLst/>
                          <a:latin typeface="+mn-lt"/>
                          <a:ea typeface="+mn-ea"/>
                          <a:cs typeface="+mn-cs"/>
                        </a:rPr>
                        <a:t>Employ or retain staff and consultants </a:t>
                      </a:r>
                    </a:p>
                    <a:p>
                      <a:pPr marL="0" algn="l" defTabSz="914400" rtl="0" eaLnBrk="1" fontAlgn="base" latinLnBrk="0" hangingPunct="1"/>
                      <a:r>
                        <a:rPr lang="en-US" sz="1500" b="0" kern="1200">
                          <a:solidFill>
                            <a:schemeClr val="tx1"/>
                          </a:solidFill>
                          <a:effectLst/>
                          <a:latin typeface="+mn-lt"/>
                          <a:ea typeface="+mn-ea"/>
                          <a:cs typeface="+mn-cs"/>
                        </a:rPr>
                        <a:t> </a:t>
                      </a:r>
                    </a:p>
                    <a:p>
                      <a:pPr marL="0" algn="l" defTabSz="914400" rtl="0" eaLnBrk="1" fontAlgn="base" latinLnBrk="0" hangingPunct="1"/>
                      <a:r>
                        <a:rPr lang="en-US" sz="1500" b="0" kern="1200">
                          <a:solidFill>
                            <a:schemeClr val="tx1"/>
                          </a:solidFill>
                          <a:effectLst/>
                          <a:latin typeface="+mn-lt"/>
                          <a:ea typeface="+mn-ea"/>
                          <a:cs typeface="+mn-cs"/>
                        </a:rPr>
                        <a:t>Administering the Pools </a:t>
                      </a:r>
                    </a:p>
                    <a:p>
                      <a:pPr marL="0" algn="l" defTabSz="914400" rtl="0" eaLnBrk="1" fontAlgn="base" latinLnBrk="0" hangingPunct="1"/>
                      <a:r>
                        <a:rPr lang="en-US" sz="1500" b="0" kern="1200">
                          <a:solidFill>
                            <a:schemeClr val="tx1"/>
                          </a:solidFill>
                          <a:effectLst/>
                          <a:latin typeface="+mn-lt"/>
                          <a:ea typeface="+mn-ea"/>
                          <a:cs typeface="+mn-cs"/>
                        </a:rPr>
                        <a:t>Levy and collect annual assessments </a:t>
                      </a:r>
                    </a:p>
                    <a:p>
                      <a:pPr marL="0" algn="l" defTabSz="914400" rtl="0" eaLnBrk="1" fontAlgn="base" latinLnBrk="0" hangingPunct="1"/>
                      <a:r>
                        <a:rPr lang="en-US" sz="1500" b="0" kern="1200">
                          <a:solidFill>
                            <a:schemeClr val="tx1"/>
                          </a:solidFill>
                          <a:effectLst/>
                          <a:latin typeface="+mn-lt"/>
                          <a:ea typeface="+mn-ea"/>
                          <a:cs typeface="+mn-cs"/>
                        </a:rPr>
                        <a:t> </a:t>
                      </a:r>
                    </a:p>
                    <a:p>
                      <a:pPr marL="0" algn="l" defTabSz="914400" rtl="0" eaLnBrk="1" fontAlgn="base" latinLnBrk="0" hangingPunct="1"/>
                      <a:r>
                        <a:rPr lang="en-US" sz="1500" b="0" kern="1200">
                          <a:solidFill>
                            <a:schemeClr val="tx1"/>
                          </a:solidFill>
                          <a:effectLst/>
                          <a:latin typeface="+mn-lt"/>
                          <a:ea typeface="+mn-ea"/>
                          <a:cs typeface="+mn-cs"/>
                        </a:rPr>
                        <a:t>Administering the Physical Solution </a:t>
                      </a:r>
                    </a:p>
                    <a:p>
                      <a:pPr marL="0" algn="l" defTabSz="914400" rtl="0" eaLnBrk="1" fontAlgn="base" latinLnBrk="0" hangingPunct="1"/>
                      <a:r>
                        <a:rPr lang="en-US" sz="1500" b="0" kern="1200">
                          <a:solidFill>
                            <a:schemeClr val="tx1"/>
                          </a:solidFill>
                          <a:effectLst/>
                          <a:latin typeface="+mn-lt"/>
                          <a:ea typeface="+mn-ea"/>
                          <a:cs typeface="+mn-cs"/>
                        </a:rPr>
                        <a:t>Example: </a:t>
                      </a:r>
                    </a:p>
                    <a:p>
                      <a:pPr marL="0" algn="l" defTabSz="914400" rtl="0" eaLnBrk="1" fontAlgn="base" latinLnBrk="0" hangingPunct="1"/>
                      <a:r>
                        <a:rPr lang="en-US" sz="1500" b="0" kern="1200">
                          <a:solidFill>
                            <a:schemeClr val="tx1"/>
                          </a:solidFill>
                          <a:effectLst/>
                          <a:latin typeface="+mn-lt"/>
                          <a:ea typeface="+mn-ea"/>
                          <a:cs typeface="+mn-cs"/>
                        </a:rPr>
                        <a:t>Accomplish replenishment of overproduction </a:t>
                      </a:r>
                    </a:p>
                  </a:txBody>
                  <a:tcPr marL="66261" marR="66261" marT="33130" marB="33130" anchor="ctr"/>
                </a:tc>
                <a:extLst>
                  <a:ext uri="{0D108BD9-81ED-4DB2-BD59-A6C34878D82A}">
                    <a16:rowId xmlns:a16="http://schemas.microsoft.com/office/drawing/2014/main" val="3667001278"/>
                  </a:ext>
                </a:extLst>
              </a:tr>
              <a:tr h="803676">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Advice </a:t>
                      </a:r>
                    </a:p>
                    <a:p>
                      <a:pPr algn="l" rtl="0" fontAlgn="base"/>
                      <a:r>
                        <a:rPr lang="en-US" sz="1500" b="0">
                          <a:effectLst/>
                        </a:rPr>
                        <a:t> </a:t>
                      </a:r>
                    </a:p>
                  </a:txBody>
                  <a:tcPr marL="66261" marR="66261" marT="33130" marB="33130"/>
                </a:tc>
                <a:extLst>
                  <a:ext uri="{0D108BD9-81ED-4DB2-BD59-A6C34878D82A}">
                    <a16:rowId xmlns:a16="http://schemas.microsoft.com/office/drawing/2014/main" val="842266540"/>
                  </a:ext>
                </a:extLst>
              </a:tr>
              <a:tr h="1408495">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endParaRPr lang="en-US" sz="2500" b="0">
                        <a:effectLst/>
                      </a:endParaRPr>
                    </a:p>
                    <a:p>
                      <a:pPr algn="l" rtl="0" fontAlgn="base"/>
                      <a:r>
                        <a:rPr lang="en-US" sz="1500" b="0" i="0">
                          <a:effectLst/>
                          <a:latin typeface="+mn-lt"/>
                        </a:rPr>
                        <a:t>Approval; must notify the Advisory Committee </a:t>
                      </a:r>
                    </a:p>
                  </a:txBody>
                  <a:tcPr marL="66261" marR="66261" marT="33130" marB="33130"/>
                </a:tc>
                <a:extLst>
                  <a:ext uri="{0D108BD9-81ED-4DB2-BD59-A6C34878D82A}">
                    <a16:rowId xmlns:a16="http://schemas.microsoft.com/office/drawing/2014/main" val="4026220842"/>
                  </a:ext>
                </a:extLst>
              </a:tr>
              <a:tr h="1408495">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[Normal Course of Business]</a:t>
                      </a:r>
                    </a:p>
                  </a:txBody>
                  <a:tcPr marL="66261" marR="66261" marT="33130" marB="33130" anchor="ctr"/>
                </a:tc>
                <a:extLst>
                  <a:ext uri="{0D108BD9-81ED-4DB2-BD59-A6C34878D82A}">
                    <a16:rowId xmlns:a16="http://schemas.microsoft.com/office/drawing/2014/main" val="1889752362"/>
                  </a:ext>
                </a:extLst>
              </a:tr>
            </a:tbl>
          </a:graphicData>
        </a:graphic>
      </p:graphicFrame>
    </p:spTree>
    <p:extLst>
      <p:ext uri="{BB962C8B-B14F-4D97-AF65-F5344CB8AC3E}">
        <p14:creationId xmlns:p14="http://schemas.microsoft.com/office/powerpoint/2010/main" val="154737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a:bodyPr>
          <a:lstStyle/>
          <a:p>
            <a:r>
              <a:rPr lang="en-US" sz="3600" b="0" i="0">
                <a:effectLst/>
              </a:rPr>
              <a:t>IV. Other Watermaster Functions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21</a:t>
            </a:fld>
            <a:endParaRPr lang="en-US"/>
          </a:p>
        </p:txBody>
      </p:sp>
      <p:pic>
        <p:nvPicPr>
          <p:cNvPr id="6" name="Picture 5">
            <a:extLst>
              <a:ext uri="{FF2B5EF4-FFF2-40B4-BE49-F238E27FC236}">
                <a16:creationId xmlns:a16="http://schemas.microsoft.com/office/drawing/2014/main" id="{D2A8E24E-0ED6-41C4-BEB0-7EE2E38FEE76}"/>
              </a:ext>
            </a:extLst>
          </p:cNvPr>
          <p:cNvPicPr>
            <a:picLocks noChangeAspect="1"/>
          </p:cNvPicPr>
          <p:nvPr/>
        </p:nvPicPr>
        <p:blipFill>
          <a:blip r:embed="rId2"/>
          <a:stretch>
            <a:fillRect/>
          </a:stretch>
        </p:blipFill>
        <p:spPr>
          <a:xfrm>
            <a:off x="4127353" y="0"/>
            <a:ext cx="5773105" cy="5018876"/>
          </a:xfrm>
          <a:prstGeom prst="rect">
            <a:avLst/>
          </a:prstGeom>
        </p:spPr>
      </p:pic>
      <p:pic>
        <p:nvPicPr>
          <p:cNvPr id="12" name="Picture 11">
            <a:extLst>
              <a:ext uri="{FF2B5EF4-FFF2-40B4-BE49-F238E27FC236}">
                <a16:creationId xmlns:a16="http://schemas.microsoft.com/office/drawing/2014/main" id="{BF3D518C-4254-496D-9D43-84D44EEB3779}"/>
              </a:ext>
            </a:extLst>
          </p:cNvPr>
          <p:cNvPicPr>
            <a:picLocks noChangeAspect="1"/>
          </p:cNvPicPr>
          <p:nvPr/>
        </p:nvPicPr>
        <p:blipFill>
          <a:blip r:embed="rId3"/>
          <a:stretch>
            <a:fillRect/>
          </a:stretch>
        </p:blipFill>
        <p:spPr>
          <a:xfrm>
            <a:off x="4267200" y="5066437"/>
            <a:ext cx="7103038" cy="491168"/>
          </a:xfrm>
          <a:prstGeom prst="rect">
            <a:avLst/>
          </a:prstGeom>
        </p:spPr>
      </p:pic>
      <p:pic>
        <p:nvPicPr>
          <p:cNvPr id="14" name="Picture 13">
            <a:extLst>
              <a:ext uri="{FF2B5EF4-FFF2-40B4-BE49-F238E27FC236}">
                <a16:creationId xmlns:a16="http://schemas.microsoft.com/office/drawing/2014/main" id="{16307E1D-9F30-41DF-8970-CCF3367C22BF}"/>
              </a:ext>
            </a:extLst>
          </p:cNvPr>
          <p:cNvPicPr>
            <a:picLocks noChangeAspect="1"/>
          </p:cNvPicPr>
          <p:nvPr/>
        </p:nvPicPr>
        <p:blipFill>
          <a:blip r:embed="rId4"/>
          <a:stretch>
            <a:fillRect/>
          </a:stretch>
        </p:blipFill>
        <p:spPr>
          <a:xfrm>
            <a:off x="4267200" y="5548640"/>
            <a:ext cx="7005237" cy="983191"/>
          </a:xfrm>
          <a:prstGeom prst="rect">
            <a:avLst/>
          </a:prstGeom>
        </p:spPr>
      </p:pic>
    </p:spTree>
    <p:extLst>
      <p:ext uri="{BB962C8B-B14F-4D97-AF65-F5344CB8AC3E}">
        <p14:creationId xmlns:p14="http://schemas.microsoft.com/office/powerpoint/2010/main" val="131667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7D1B-F910-4B58-9FB1-5A950DBFAA8D}"/>
              </a:ext>
            </a:extLst>
          </p:cNvPr>
          <p:cNvSpPr>
            <a:spLocks noGrp="1"/>
          </p:cNvSpPr>
          <p:nvPr>
            <p:ph type="title"/>
          </p:nvPr>
        </p:nvSpPr>
        <p:spPr>
          <a:xfrm>
            <a:off x="1097280" y="5074920"/>
            <a:ext cx="10113645" cy="822960"/>
          </a:xfrm>
        </p:spPr>
        <p:txBody>
          <a:bodyPr anchor="b">
            <a:normAutofit/>
          </a:bodyPr>
          <a:lstStyle/>
          <a:p>
            <a:r>
              <a:rPr lang="en-US"/>
              <a:t>Quiz</a:t>
            </a:r>
          </a:p>
        </p:txBody>
      </p:sp>
      <p:pic>
        <p:nvPicPr>
          <p:cNvPr id="5" name="Picture 4" descr="Different coloured question marks">
            <a:extLst>
              <a:ext uri="{FF2B5EF4-FFF2-40B4-BE49-F238E27FC236}">
                <a16:creationId xmlns:a16="http://schemas.microsoft.com/office/drawing/2014/main" id="{98113CBB-6940-B2BB-A858-A05BBA5471D9}"/>
              </a:ext>
            </a:extLst>
          </p:cNvPr>
          <p:cNvPicPr>
            <a:picLocks noChangeAspect="1"/>
          </p:cNvPicPr>
          <p:nvPr/>
        </p:nvPicPr>
        <p:blipFill rotWithShape="1">
          <a:blip r:embed="rId2"/>
          <a:srcRect t="6781" b="21550"/>
          <a:stretch/>
        </p:blipFill>
        <p:spPr>
          <a:xfrm>
            <a:off x="15" y="10"/>
            <a:ext cx="12191985" cy="4915066"/>
          </a:xfrm>
          <a:prstGeom prst="rect">
            <a:avLst/>
          </a:prstGeom>
          <a:noFill/>
        </p:spPr>
      </p:pic>
      <p:sp>
        <p:nvSpPr>
          <p:cNvPr id="6" name="Text Placeholder 5">
            <a:extLst>
              <a:ext uri="{FF2B5EF4-FFF2-40B4-BE49-F238E27FC236}">
                <a16:creationId xmlns:a16="http://schemas.microsoft.com/office/drawing/2014/main" id="{E3C757D8-2D15-41AC-A31A-97E6C34B9259}"/>
              </a:ext>
            </a:extLst>
          </p:cNvPr>
          <p:cNvSpPr>
            <a:spLocks noGrp="1"/>
          </p:cNvSpPr>
          <p:nvPr>
            <p:ph type="body" sz="half" idx="2"/>
          </p:nvPr>
        </p:nvSpPr>
        <p:spPr/>
        <p:txBody>
          <a:bodyPr/>
          <a:lstStyle/>
          <a:p>
            <a:endParaRPr lang="en-US"/>
          </a:p>
        </p:txBody>
      </p:sp>
      <p:sp>
        <p:nvSpPr>
          <p:cNvPr id="3" name="Slide Number Placeholder 2">
            <a:extLst>
              <a:ext uri="{FF2B5EF4-FFF2-40B4-BE49-F238E27FC236}">
                <a16:creationId xmlns:a16="http://schemas.microsoft.com/office/drawing/2014/main" id="{FF64EF17-93FA-431F-A096-C62521F288B3}"/>
              </a:ext>
            </a:extLst>
          </p:cNvPr>
          <p:cNvSpPr>
            <a:spLocks noGrp="1"/>
          </p:cNvSpPr>
          <p:nvPr>
            <p:ph type="sldNum" sz="quarter" idx="12"/>
          </p:nvPr>
        </p:nvSpPr>
        <p:spPr/>
        <p:txBody>
          <a:bodyPr/>
          <a:lstStyle/>
          <a:p>
            <a:fld id="{40CD7844-289C-4184-8205-1D1068C96D87}" type="slidenum">
              <a:rPr lang="en-US" smtClean="0"/>
              <a:t>22</a:t>
            </a:fld>
            <a:endParaRPr lang="en-US"/>
          </a:p>
        </p:txBody>
      </p:sp>
    </p:spTree>
    <p:extLst>
      <p:ext uri="{BB962C8B-B14F-4D97-AF65-F5344CB8AC3E}">
        <p14:creationId xmlns:p14="http://schemas.microsoft.com/office/powerpoint/2010/main" val="375190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Instructions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You will be presented with real life examples of items that have come to the Board for action</a:t>
            </a:r>
          </a:p>
          <a:p>
            <a:r>
              <a:rPr lang="en-US" sz="2800"/>
              <a:t>For each item you will be asked to write on your paddle board:</a:t>
            </a:r>
          </a:p>
          <a:p>
            <a:pPr lvl="1"/>
            <a:r>
              <a:rPr lang="en-US" sz="2600" dirty="0"/>
              <a:t>If </a:t>
            </a:r>
            <a:r>
              <a:rPr lang="en-US" sz="2600"/>
              <a:t>you </a:t>
            </a:r>
            <a:r>
              <a:rPr lang="en-US" sz="2600" dirty="0"/>
              <a:t>know </a:t>
            </a:r>
            <a:r>
              <a:rPr lang="en-US" sz="2600"/>
              <a:t>the category </a:t>
            </a:r>
            <a:r>
              <a:rPr lang="en-US" sz="2600" dirty="0"/>
              <a:t>of the item </a:t>
            </a:r>
            <a:r>
              <a:rPr lang="en-US" sz="2600"/>
              <a:t>(I, II, III, or IV)</a:t>
            </a:r>
            <a:r>
              <a:rPr lang="en-US" sz="2600" dirty="0"/>
              <a:t> please write the role of the Pools and Advisory committee:</a:t>
            </a:r>
          </a:p>
          <a:p>
            <a:pPr lvl="2"/>
            <a:r>
              <a:rPr lang="en-US" sz="2200" dirty="0"/>
              <a:t>Pools: Advice and Assistance (A&amp;A)</a:t>
            </a:r>
          </a:p>
          <a:p>
            <a:pPr lvl="2"/>
            <a:r>
              <a:rPr lang="en-US" sz="2200" dirty="0"/>
              <a:t>AC: Advice and Assistance (A&amp;A) or Approval</a:t>
            </a:r>
          </a:p>
          <a:p>
            <a:pPr lvl="1"/>
            <a:r>
              <a:rPr lang="en-US" sz="2600" dirty="0"/>
              <a:t>If you know the actions taken by Pools and AC, please write the </a:t>
            </a:r>
            <a:r>
              <a:rPr lang="en-US" sz="2600"/>
              <a:t>category (I, II, III, </a:t>
            </a:r>
            <a:r>
              <a:rPr lang="en-US" sz="2600" dirty="0"/>
              <a:t>or </a:t>
            </a:r>
            <a:r>
              <a:rPr lang="en-US" sz="2600"/>
              <a:t>IV)</a:t>
            </a:r>
          </a:p>
          <a:p>
            <a:pPr marL="0" indent="0">
              <a:buNone/>
            </a:pPr>
            <a:endParaRPr lang="en-US" sz="2800"/>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23</a:t>
            </a:fld>
            <a:endParaRPr lang="en-US"/>
          </a:p>
        </p:txBody>
      </p:sp>
    </p:spTree>
    <p:extLst>
      <p:ext uri="{BB962C8B-B14F-4D97-AF65-F5344CB8AC3E}">
        <p14:creationId xmlns:p14="http://schemas.microsoft.com/office/powerpoint/2010/main" val="349876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FD59-1549-5054-250C-1D931E698503}"/>
              </a:ext>
            </a:extLst>
          </p:cNvPr>
          <p:cNvSpPr>
            <a:spLocks noGrp="1"/>
          </p:cNvSpPr>
          <p:nvPr>
            <p:ph type="title"/>
          </p:nvPr>
        </p:nvSpPr>
        <p:spPr/>
        <p:txBody>
          <a:bodyPr/>
          <a:lstStyle/>
          <a:p>
            <a:r>
              <a:rPr lang="en-US"/>
              <a:t>Get ready!</a:t>
            </a:r>
          </a:p>
        </p:txBody>
      </p:sp>
      <p:sp>
        <p:nvSpPr>
          <p:cNvPr id="3" name="Text Placeholder 2">
            <a:extLst>
              <a:ext uri="{FF2B5EF4-FFF2-40B4-BE49-F238E27FC236}">
                <a16:creationId xmlns:a16="http://schemas.microsoft.com/office/drawing/2014/main" id="{6DE20DC1-16AD-EEC6-DF6A-88D0C6BB19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33CB99-BE8B-F13B-E177-2C5F52829F4A}"/>
              </a:ext>
            </a:extLst>
          </p:cNvPr>
          <p:cNvSpPr>
            <a:spLocks noGrp="1"/>
          </p:cNvSpPr>
          <p:nvPr>
            <p:ph type="sldNum" sz="quarter" idx="12"/>
          </p:nvPr>
        </p:nvSpPr>
        <p:spPr/>
        <p:txBody>
          <a:bodyPr/>
          <a:lstStyle/>
          <a:p>
            <a:pPr>
              <a:defRPr/>
            </a:pPr>
            <a:fld id="{A26D7DA3-0CDF-44B5-B4A7-527CE4C4E8D8}" type="slidenum">
              <a:rPr lang="en-US" smtClean="0"/>
              <a:pPr>
                <a:defRPr/>
              </a:pPr>
              <a:t>24</a:t>
            </a:fld>
            <a:endParaRPr lang="en-US"/>
          </a:p>
        </p:txBody>
      </p:sp>
    </p:spTree>
    <p:extLst>
      <p:ext uri="{BB962C8B-B14F-4D97-AF65-F5344CB8AC3E}">
        <p14:creationId xmlns:p14="http://schemas.microsoft.com/office/powerpoint/2010/main" val="212018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25</a:t>
            </a:fld>
            <a:endParaRPr lang="en-US"/>
          </a:p>
        </p:txBody>
      </p:sp>
      <p:pic>
        <p:nvPicPr>
          <p:cNvPr id="4" name="Picture 3">
            <a:extLst>
              <a:ext uri="{FF2B5EF4-FFF2-40B4-BE49-F238E27FC236}">
                <a16:creationId xmlns:a16="http://schemas.microsoft.com/office/drawing/2014/main" id="{5B7E07E7-5246-715F-94F4-D0FA6775D2F8}"/>
              </a:ext>
            </a:extLst>
          </p:cNvPr>
          <p:cNvPicPr>
            <a:picLocks noChangeAspect="1"/>
          </p:cNvPicPr>
          <p:nvPr/>
        </p:nvPicPr>
        <p:blipFill rotWithShape="1">
          <a:blip r:embed="rId4"/>
          <a:srcRect t="40077"/>
          <a:stretch/>
        </p:blipFill>
        <p:spPr>
          <a:xfrm>
            <a:off x="1121791" y="33090"/>
            <a:ext cx="9649020" cy="4473596"/>
          </a:xfrm>
          <a:prstGeom prst="rect">
            <a:avLst/>
          </a:prstGeom>
        </p:spPr>
      </p:pic>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5"/>
          <a:srcRect b="57085"/>
          <a:stretch/>
        </p:blipFill>
        <p:spPr>
          <a:xfrm>
            <a:off x="1047400" y="4821275"/>
            <a:ext cx="10772059" cy="1525095"/>
          </a:xfrm>
          <a:prstGeom prst="rect">
            <a:avLst/>
          </a:prstGeom>
        </p:spPr>
      </p:pic>
      <p:sp>
        <p:nvSpPr>
          <p:cNvPr id="7" name="Rectangle 6">
            <a:extLst>
              <a:ext uri="{FF2B5EF4-FFF2-40B4-BE49-F238E27FC236}">
                <a16:creationId xmlns:a16="http://schemas.microsoft.com/office/drawing/2014/main" id="{0924554B-E261-AC9B-3256-9BB0B42E09C2}"/>
              </a:ext>
            </a:extLst>
          </p:cNvPr>
          <p:cNvSpPr/>
          <p:nvPr/>
        </p:nvSpPr>
        <p:spPr>
          <a:xfrm>
            <a:off x="5116286" y="5900057"/>
            <a:ext cx="2612571" cy="27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Jeopardy Think Music with 30 second timer">
            <a:hlinkClick r:id="" action="ppaction://media"/>
            <a:extLst>
              <a:ext uri="{FF2B5EF4-FFF2-40B4-BE49-F238E27FC236}">
                <a16:creationId xmlns:a16="http://schemas.microsoft.com/office/drawing/2014/main" id="{F16413E9-B2CF-8597-B767-83F6CEFEFB4D}"/>
              </a:ext>
            </a:extLst>
          </p:cNvPr>
          <p:cNvPicPr>
            <a:picLocks noRot="1" noChangeAspect="1"/>
          </p:cNvPicPr>
          <p:nvPr>
            <a:videoFile r:link="rId1"/>
          </p:nvPr>
        </p:nvPicPr>
        <p:blipFill>
          <a:blip r:embed="rId6"/>
          <a:stretch>
            <a:fillRect/>
          </a:stretch>
        </p:blipFill>
        <p:spPr>
          <a:xfrm>
            <a:off x="9279459" y="4758823"/>
            <a:ext cx="2540000" cy="1435100"/>
          </a:xfrm>
          <a:prstGeom prst="rect">
            <a:avLst/>
          </a:prstGeom>
        </p:spPr>
      </p:pic>
    </p:spTree>
    <p:extLst>
      <p:ext uri="{BB962C8B-B14F-4D97-AF65-F5344CB8AC3E}">
        <p14:creationId xmlns:p14="http://schemas.microsoft.com/office/powerpoint/2010/main" val="31478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26</a:t>
            </a:fld>
            <a:endParaRPr lang="en-US"/>
          </a:p>
        </p:txBody>
      </p:sp>
      <p:pic>
        <p:nvPicPr>
          <p:cNvPr id="4" name="Picture 3">
            <a:extLst>
              <a:ext uri="{FF2B5EF4-FFF2-40B4-BE49-F238E27FC236}">
                <a16:creationId xmlns:a16="http://schemas.microsoft.com/office/drawing/2014/main" id="{5B7E07E7-5246-715F-94F4-D0FA6775D2F8}"/>
              </a:ext>
            </a:extLst>
          </p:cNvPr>
          <p:cNvPicPr>
            <a:picLocks noChangeAspect="1"/>
          </p:cNvPicPr>
          <p:nvPr/>
        </p:nvPicPr>
        <p:blipFill rotWithShape="1">
          <a:blip r:embed="rId3"/>
          <a:srcRect t="40077"/>
          <a:stretch/>
        </p:blipFill>
        <p:spPr>
          <a:xfrm>
            <a:off x="1121791" y="33090"/>
            <a:ext cx="9649020" cy="4473596"/>
          </a:xfrm>
          <a:prstGeom prst="rect">
            <a:avLst/>
          </a:prstGeom>
        </p:spPr>
      </p:pic>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4"/>
          <a:srcRect b="57085"/>
          <a:stretch/>
        </p:blipFill>
        <p:spPr>
          <a:xfrm>
            <a:off x="1047400" y="4821275"/>
            <a:ext cx="10772059" cy="1525095"/>
          </a:xfrm>
          <a:prstGeom prst="rect">
            <a:avLst/>
          </a:prstGeom>
        </p:spPr>
      </p:pic>
      <p:sp>
        <p:nvSpPr>
          <p:cNvPr id="9" name="TextBox 8">
            <a:extLst>
              <a:ext uri="{FF2B5EF4-FFF2-40B4-BE49-F238E27FC236}">
                <a16:creationId xmlns:a16="http://schemas.microsoft.com/office/drawing/2014/main" id="{1F08C8BB-E442-FF22-FC26-E64667065DB9}"/>
              </a:ext>
            </a:extLst>
          </p:cNvPr>
          <p:cNvSpPr txBox="1"/>
          <p:nvPr/>
        </p:nvSpPr>
        <p:spPr>
          <a:xfrm>
            <a:off x="1537869" y="1147074"/>
            <a:ext cx="8800173" cy="3416320"/>
          </a:xfrm>
          <a:prstGeom prst="rect">
            <a:avLst/>
          </a:prstGeom>
          <a:solidFill>
            <a:schemeClr val="bg1"/>
          </a:solidFill>
          <a:ln w="76200">
            <a:solidFill>
              <a:schemeClr val="accent5"/>
            </a:solidFill>
          </a:ln>
        </p:spPr>
        <p:txBody>
          <a:bodyPr wrap="square" rtlCol="0">
            <a:spAutoFit/>
          </a:bodyPr>
          <a:lstStyle/>
          <a:p>
            <a:r>
              <a:rPr lang="en-US" sz="7200" dirty="0"/>
              <a:t>Correct Answer:</a:t>
            </a:r>
          </a:p>
          <a:p>
            <a:r>
              <a:rPr lang="en-US" sz="7200" dirty="0"/>
              <a:t>I. Watermaster Board Duties and Powers </a:t>
            </a:r>
          </a:p>
        </p:txBody>
      </p:sp>
      <p:pic>
        <p:nvPicPr>
          <p:cNvPr id="3" name="Online Media 2" title="Jeopardy Think Music with 30 second timer">
            <a:hlinkClick r:id="" action="ppaction://media"/>
            <a:extLst>
              <a:ext uri="{FF2B5EF4-FFF2-40B4-BE49-F238E27FC236}">
                <a16:creationId xmlns:a16="http://schemas.microsoft.com/office/drawing/2014/main" id="{F16413E9-B2CF-8597-B767-83F6CEFEFB4D}"/>
              </a:ext>
            </a:extLst>
          </p:cNvPr>
          <p:cNvPicPr>
            <a:picLocks noRot="1" noChangeAspect="1"/>
          </p:cNvPicPr>
          <p:nvPr>
            <a:videoFile r:link="rId1"/>
          </p:nvPr>
        </p:nvPicPr>
        <p:blipFill>
          <a:blip r:embed="rId5"/>
          <a:stretch>
            <a:fillRect/>
          </a:stretch>
        </p:blipFill>
        <p:spPr>
          <a:xfrm>
            <a:off x="9279459" y="4758823"/>
            <a:ext cx="2540000" cy="1435100"/>
          </a:xfrm>
          <a:prstGeom prst="rect">
            <a:avLst/>
          </a:prstGeom>
        </p:spPr>
      </p:pic>
    </p:spTree>
    <p:extLst>
      <p:ext uri="{BB962C8B-B14F-4D97-AF65-F5344CB8AC3E}">
        <p14:creationId xmlns:p14="http://schemas.microsoft.com/office/powerpoint/2010/main" val="17368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3E7ECF-83C8-22C1-64BB-5F418A89ED14}"/>
              </a:ext>
            </a:extLst>
          </p:cNvPr>
          <p:cNvPicPr>
            <a:picLocks noChangeAspect="1"/>
          </p:cNvPicPr>
          <p:nvPr/>
        </p:nvPicPr>
        <p:blipFill>
          <a:blip r:embed="rId4"/>
          <a:stretch>
            <a:fillRect/>
          </a:stretch>
        </p:blipFill>
        <p:spPr>
          <a:xfrm>
            <a:off x="1269229" y="4853382"/>
            <a:ext cx="9068813" cy="1318818"/>
          </a:xfrm>
          <a:prstGeom prst="rect">
            <a:avLst/>
          </a:prstGeom>
        </p:spPr>
      </p:pic>
      <p:pic>
        <p:nvPicPr>
          <p:cNvPr id="5" name="Picture 4">
            <a:extLst>
              <a:ext uri="{FF2B5EF4-FFF2-40B4-BE49-F238E27FC236}">
                <a16:creationId xmlns:a16="http://schemas.microsoft.com/office/drawing/2014/main" id="{64FA3A97-7C37-D9E3-F96B-F0078C2E5640}"/>
              </a:ext>
            </a:extLst>
          </p:cNvPr>
          <p:cNvPicPr>
            <a:picLocks noChangeAspect="1"/>
          </p:cNvPicPr>
          <p:nvPr/>
        </p:nvPicPr>
        <p:blipFill>
          <a:blip r:embed="rId5"/>
          <a:stretch>
            <a:fillRect/>
          </a:stretch>
        </p:blipFill>
        <p:spPr>
          <a:xfrm>
            <a:off x="1768423" y="0"/>
            <a:ext cx="7196491" cy="4839431"/>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27</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3748136" y="4975241"/>
            <a:ext cx="2759872" cy="809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30 second Silent Timer - Countdown">
            <a:hlinkClick r:id="" action="ppaction://media"/>
            <a:extLst>
              <a:ext uri="{FF2B5EF4-FFF2-40B4-BE49-F238E27FC236}">
                <a16:creationId xmlns:a16="http://schemas.microsoft.com/office/drawing/2014/main" id="{55044064-A15C-3042-0500-8F994019D972}"/>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12855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3E7ECF-83C8-22C1-64BB-5F418A89ED14}"/>
              </a:ext>
            </a:extLst>
          </p:cNvPr>
          <p:cNvPicPr>
            <a:picLocks noChangeAspect="1"/>
          </p:cNvPicPr>
          <p:nvPr/>
        </p:nvPicPr>
        <p:blipFill>
          <a:blip r:embed="rId3"/>
          <a:stretch>
            <a:fillRect/>
          </a:stretch>
        </p:blipFill>
        <p:spPr>
          <a:xfrm>
            <a:off x="1269229" y="4853382"/>
            <a:ext cx="9068813" cy="1318818"/>
          </a:xfrm>
          <a:prstGeom prst="rect">
            <a:avLst/>
          </a:prstGeom>
        </p:spPr>
      </p:pic>
      <p:pic>
        <p:nvPicPr>
          <p:cNvPr id="5" name="Picture 4">
            <a:extLst>
              <a:ext uri="{FF2B5EF4-FFF2-40B4-BE49-F238E27FC236}">
                <a16:creationId xmlns:a16="http://schemas.microsoft.com/office/drawing/2014/main" id="{64FA3A97-7C37-D9E3-F96B-F0078C2E5640}"/>
              </a:ext>
            </a:extLst>
          </p:cNvPr>
          <p:cNvPicPr>
            <a:picLocks noChangeAspect="1"/>
          </p:cNvPicPr>
          <p:nvPr/>
        </p:nvPicPr>
        <p:blipFill>
          <a:blip r:embed="rId4"/>
          <a:stretch>
            <a:fillRect/>
          </a:stretch>
        </p:blipFill>
        <p:spPr>
          <a:xfrm>
            <a:off x="1768423" y="0"/>
            <a:ext cx="7196491" cy="4839431"/>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28</a:t>
            </a:fld>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403548" y="307133"/>
            <a:ext cx="8800173" cy="4524315"/>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Pools: Advice and Assistance ( A&amp;A )</a:t>
            </a:r>
          </a:p>
          <a:p>
            <a:r>
              <a:rPr lang="en-US" sz="7200"/>
              <a:t>AC: Approval</a:t>
            </a:r>
          </a:p>
        </p:txBody>
      </p:sp>
      <p:pic>
        <p:nvPicPr>
          <p:cNvPr id="4" name="Online Media 3" title="30 second Silent Timer - Countdown">
            <a:hlinkClick r:id="" action="ppaction://media"/>
            <a:extLst>
              <a:ext uri="{FF2B5EF4-FFF2-40B4-BE49-F238E27FC236}">
                <a16:creationId xmlns:a16="http://schemas.microsoft.com/office/drawing/2014/main" id="{55044064-A15C-3042-0500-8F994019D972}"/>
              </a:ext>
            </a:extLst>
          </p:cNvPr>
          <p:cNvPicPr>
            <a:picLocks noRot="1" noChangeAspect="1"/>
          </p:cNvPicPr>
          <p:nvPr>
            <a:videoFile r:link="rId1"/>
          </p:nvPr>
        </p:nvPicPr>
        <p:blipFill>
          <a:blip r:embed="rId5"/>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16645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52016-5E5C-0364-A8C5-706D247FB876}"/>
              </a:ext>
            </a:extLst>
          </p:cNvPr>
          <p:cNvPicPr>
            <a:picLocks noChangeAspect="1"/>
          </p:cNvPicPr>
          <p:nvPr/>
        </p:nvPicPr>
        <p:blipFill>
          <a:blip r:embed="rId4"/>
          <a:stretch>
            <a:fillRect/>
          </a:stretch>
        </p:blipFill>
        <p:spPr>
          <a:xfrm>
            <a:off x="865094" y="4852683"/>
            <a:ext cx="9909013" cy="1435099"/>
          </a:xfrm>
          <a:prstGeom prst="rect">
            <a:avLst/>
          </a:prstGeom>
        </p:spPr>
      </p:pic>
      <p:pic>
        <p:nvPicPr>
          <p:cNvPr id="4" name="Picture 3">
            <a:extLst>
              <a:ext uri="{FF2B5EF4-FFF2-40B4-BE49-F238E27FC236}">
                <a16:creationId xmlns:a16="http://schemas.microsoft.com/office/drawing/2014/main" id="{DF23D52F-D413-00B6-756C-3F287FE55C6C}"/>
              </a:ext>
            </a:extLst>
          </p:cNvPr>
          <p:cNvPicPr>
            <a:picLocks noChangeAspect="1"/>
          </p:cNvPicPr>
          <p:nvPr/>
        </p:nvPicPr>
        <p:blipFill>
          <a:blip r:embed="rId5"/>
          <a:stretch>
            <a:fillRect/>
          </a:stretch>
        </p:blipFill>
        <p:spPr>
          <a:xfrm>
            <a:off x="1269229" y="0"/>
            <a:ext cx="7938145" cy="4725718"/>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29</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6692448" y="5839484"/>
            <a:ext cx="2053199" cy="216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3" title="30 second Silent Timer - Countdown">
            <a:hlinkClick r:id="" action="ppaction://media"/>
            <a:extLst>
              <a:ext uri="{FF2B5EF4-FFF2-40B4-BE49-F238E27FC236}">
                <a16:creationId xmlns:a16="http://schemas.microsoft.com/office/drawing/2014/main" id="{3E605F62-5E39-2726-1781-75DACCEB2390}"/>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38771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3</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extLst>
              <p:ext uri="{D42A27DB-BD31-4B8C-83A1-F6EECF244321}">
                <p14:modId xmlns:p14="http://schemas.microsoft.com/office/powerpoint/2010/main" val="2068675692"/>
              </p:ext>
            </p:extLst>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68EF03A0-5ECA-4949-875E-7F75F6A29B1A}"/>
              </a:ext>
            </a:extLst>
          </p:cNvPr>
          <p:cNvSpPr/>
          <p:nvPr/>
        </p:nvSpPr>
        <p:spPr>
          <a:xfrm>
            <a:off x="2223247" y="268941"/>
            <a:ext cx="2196353"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4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52016-5E5C-0364-A8C5-706D247FB876}"/>
              </a:ext>
            </a:extLst>
          </p:cNvPr>
          <p:cNvPicPr>
            <a:picLocks noChangeAspect="1"/>
          </p:cNvPicPr>
          <p:nvPr/>
        </p:nvPicPr>
        <p:blipFill>
          <a:blip r:embed="rId3"/>
          <a:stretch>
            <a:fillRect/>
          </a:stretch>
        </p:blipFill>
        <p:spPr>
          <a:xfrm>
            <a:off x="865094" y="4852683"/>
            <a:ext cx="9909013" cy="1435099"/>
          </a:xfrm>
          <a:prstGeom prst="rect">
            <a:avLst/>
          </a:prstGeom>
        </p:spPr>
      </p:pic>
      <p:pic>
        <p:nvPicPr>
          <p:cNvPr id="4" name="Picture 3">
            <a:extLst>
              <a:ext uri="{FF2B5EF4-FFF2-40B4-BE49-F238E27FC236}">
                <a16:creationId xmlns:a16="http://schemas.microsoft.com/office/drawing/2014/main" id="{DF23D52F-D413-00B6-756C-3F287FE55C6C}"/>
              </a:ext>
            </a:extLst>
          </p:cNvPr>
          <p:cNvPicPr>
            <a:picLocks noChangeAspect="1"/>
          </p:cNvPicPr>
          <p:nvPr/>
        </p:nvPicPr>
        <p:blipFill>
          <a:blip r:embed="rId4"/>
          <a:stretch>
            <a:fillRect/>
          </a:stretch>
        </p:blipFill>
        <p:spPr>
          <a:xfrm>
            <a:off x="1269229" y="0"/>
            <a:ext cx="7938145" cy="4725718"/>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30</a:t>
            </a:fld>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419513" y="1234779"/>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II. Watermaster Board Discretionary Function </a:t>
            </a:r>
          </a:p>
        </p:txBody>
      </p:sp>
      <p:pic>
        <p:nvPicPr>
          <p:cNvPr id="8" name="Online Media 3" title="30 second Silent Timer - Countdown">
            <a:hlinkClick r:id="" action="ppaction://media"/>
            <a:extLst>
              <a:ext uri="{FF2B5EF4-FFF2-40B4-BE49-F238E27FC236}">
                <a16:creationId xmlns:a16="http://schemas.microsoft.com/office/drawing/2014/main" id="{3E605F62-5E39-2726-1781-75DACCEB2390}"/>
              </a:ext>
            </a:extLst>
          </p:cNvPr>
          <p:cNvPicPr>
            <a:picLocks noRot="1" noChangeAspect="1"/>
          </p:cNvPicPr>
          <p:nvPr>
            <a:videoFile r:link="rId1"/>
          </p:nvPr>
        </p:nvPicPr>
        <p:blipFill>
          <a:blip r:embed="rId5"/>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6507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08B5CD-E26E-0477-57A5-18D140D945C6}"/>
              </a:ext>
            </a:extLst>
          </p:cNvPr>
          <p:cNvPicPr>
            <a:picLocks noChangeAspect="1"/>
          </p:cNvPicPr>
          <p:nvPr/>
        </p:nvPicPr>
        <p:blipFill>
          <a:blip r:embed="rId4"/>
          <a:stretch>
            <a:fillRect/>
          </a:stretch>
        </p:blipFill>
        <p:spPr>
          <a:xfrm>
            <a:off x="760887" y="5112396"/>
            <a:ext cx="11231542" cy="943107"/>
          </a:xfrm>
          <a:prstGeom prst="rect">
            <a:avLst/>
          </a:prstGeom>
        </p:spPr>
      </p:pic>
      <p:pic>
        <p:nvPicPr>
          <p:cNvPr id="5" name="Picture 4">
            <a:extLst>
              <a:ext uri="{FF2B5EF4-FFF2-40B4-BE49-F238E27FC236}">
                <a16:creationId xmlns:a16="http://schemas.microsoft.com/office/drawing/2014/main" id="{08CFC41D-7BD2-68EA-B3D1-1198CAD4F3E3}"/>
              </a:ext>
            </a:extLst>
          </p:cNvPr>
          <p:cNvPicPr>
            <a:picLocks noChangeAspect="1"/>
          </p:cNvPicPr>
          <p:nvPr/>
        </p:nvPicPr>
        <p:blipFill>
          <a:blip r:embed="rId5"/>
          <a:stretch>
            <a:fillRect/>
          </a:stretch>
        </p:blipFill>
        <p:spPr>
          <a:xfrm>
            <a:off x="1393446" y="60674"/>
            <a:ext cx="8507012" cy="4706007"/>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31</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5262000" y="5583949"/>
            <a:ext cx="2469659" cy="241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3" title="30 second Silent Timer - Countdown">
            <a:hlinkClick r:id="" action="ppaction://media"/>
            <a:extLst>
              <a:ext uri="{FF2B5EF4-FFF2-40B4-BE49-F238E27FC236}">
                <a16:creationId xmlns:a16="http://schemas.microsoft.com/office/drawing/2014/main" id="{4C92D258-C75C-E99E-0C24-506DBD6C5476}"/>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19660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08B5CD-E26E-0477-57A5-18D140D945C6}"/>
              </a:ext>
            </a:extLst>
          </p:cNvPr>
          <p:cNvPicPr>
            <a:picLocks noChangeAspect="1"/>
          </p:cNvPicPr>
          <p:nvPr/>
        </p:nvPicPr>
        <p:blipFill>
          <a:blip r:embed="rId3"/>
          <a:stretch>
            <a:fillRect/>
          </a:stretch>
        </p:blipFill>
        <p:spPr>
          <a:xfrm>
            <a:off x="760887" y="5112396"/>
            <a:ext cx="11231542" cy="943107"/>
          </a:xfrm>
          <a:prstGeom prst="rect">
            <a:avLst/>
          </a:prstGeom>
        </p:spPr>
      </p:pic>
      <p:pic>
        <p:nvPicPr>
          <p:cNvPr id="5" name="Picture 4">
            <a:extLst>
              <a:ext uri="{FF2B5EF4-FFF2-40B4-BE49-F238E27FC236}">
                <a16:creationId xmlns:a16="http://schemas.microsoft.com/office/drawing/2014/main" id="{08CFC41D-7BD2-68EA-B3D1-1198CAD4F3E3}"/>
              </a:ext>
            </a:extLst>
          </p:cNvPr>
          <p:cNvPicPr>
            <a:picLocks noChangeAspect="1"/>
          </p:cNvPicPr>
          <p:nvPr/>
        </p:nvPicPr>
        <p:blipFill>
          <a:blip r:embed="rId4"/>
          <a:stretch>
            <a:fillRect/>
          </a:stretch>
        </p:blipFill>
        <p:spPr>
          <a:xfrm>
            <a:off x="1393446" y="60674"/>
            <a:ext cx="8507012" cy="4706007"/>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32</a:t>
            </a:fld>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419513" y="1234779"/>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IV. Other Watermaster Functions </a:t>
            </a:r>
          </a:p>
        </p:txBody>
      </p:sp>
      <p:pic>
        <p:nvPicPr>
          <p:cNvPr id="8" name="Online Media 3" title="30 second Silent Timer - Countdown">
            <a:hlinkClick r:id="" action="ppaction://media"/>
            <a:extLst>
              <a:ext uri="{FF2B5EF4-FFF2-40B4-BE49-F238E27FC236}">
                <a16:creationId xmlns:a16="http://schemas.microsoft.com/office/drawing/2014/main" id="{4C92D258-C75C-E99E-0C24-506DBD6C5476}"/>
              </a:ext>
            </a:extLst>
          </p:cNvPr>
          <p:cNvPicPr>
            <a:picLocks noRot="1" noChangeAspect="1"/>
          </p:cNvPicPr>
          <p:nvPr>
            <a:videoFile r:link="rId1"/>
          </p:nvPr>
        </p:nvPicPr>
        <p:blipFill>
          <a:blip r:embed="rId5"/>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29814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11D457-E8B3-F1DD-D8C1-41000E7B98CE}"/>
              </a:ext>
            </a:extLst>
          </p:cNvPr>
          <p:cNvPicPr>
            <a:picLocks noChangeAspect="1"/>
          </p:cNvPicPr>
          <p:nvPr/>
        </p:nvPicPr>
        <p:blipFill>
          <a:blip r:embed="rId4"/>
          <a:stretch>
            <a:fillRect/>
          </a:stretch>
        </p:blipFill>
        <p:spPr>
          <a:xfrm>
            <a:off x="815207" y="4737100"/>
            <a:ext cx="10157593" cy="1490470"/>
          </a:xfrm>
          <a:prstGeom prst="rect">
            <a:avLst/>
          </a:prstGeom>
        </p:spPr>
      </p:pic>
      <p:pic>
        <p:nvPicPr>
          <p:cNvPr id="10" name="Picture 9">
            <a:extLst>
              <a:ext uri="{FF2B5EF4-FFF2-40B4-BE49-F238E27FC236}">
                <a16:creationId xmlns:a16="http://schemas.microsoft.com/office/drawing/2014/main" id="{4A1CC3BB-3CD5-628D-DD11-94DAFC849ABA}"/>
              </a:ext>
            </a:extLst>
          </p:cNvPr>
          <p:cNvPicPr>
            <a:picLocks noChangeAspect="1"/>
          </p:cNvPicPr>
          <p:nvPr/>
        </p:nvPicPr>
        <p:blipFill>
          <a:blip r:embed="rId5"/>
          <a:stretch>
            <a:fillRect/>
          </a:stretch>
        </p:blipFill>
        <p:spPr>
          <a:xfrm>
            <a:off x="1184508" y="0"/>
            <a:ext cx="8865232" cy="4651099"/>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33</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5171466" y="5765250"/>
            <a:ext cx="3103401" cy="241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3" title="30 second Silent Timer - Countdown">
            <a:hlinkClick r:id="" action="ppaction://media"/>
            <a:extLst>
              <a:ext uri="{FF2B5EF4-FFF2-40B4-BE49-F238E27FC236}">
                <a16:creationId xmlns:a16="http://schemas.microsoft.com/office/drawing/2014/main" id="{80F0FC96-0F57-5384-FE94-A504B76CCE92}"/>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9869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11D457-E8B3-F1DD-D8C1-41000E7B98CE}"/>
              </a:ext>
            </a:extLst>
          </p:cNvPr>
          <p:cNvPicPr>
            <a:picLocks noChangeAspect="1"/>
          </p:cNvPicPr>
          <p:nvPr/>
        </p:nvPicPr>
        <p:blipFill>
          <a:blip r:embed="rId3"/>
          <a:stretch>
            <a:fillRect/>
          </a:stretch>
        </p:blipFill>
        <p:spPr>
          <a:xfrm>
            <a:off x="815207" y="4737100"/>
            <a:ext cx="10157593" cy="1490470"/>
          </a:xfrm>
          <a:prstGeom prst="rect">
            <a:avLst/>
          </a:prstGeom>
        </p:spPr>
      </p:pic>
      <p:pic>
        <p:nvPicPr>
          <p:cNvPr id="10" name="Picture 9">
            <a:extLst>
              <a:ext uri="{FF2B5EF4-FFF2-40B4-BE49-F238E27FC236}">
                <a16:creationId xmlns:a16="http://schemas.microsoft.com/office/drawing/2014/main" id="{4A1CC3BB-3CD5-628D-DD11-94DAFC849ABA}"/>
              </a:ext>
            </a:extLst>
          </p:cNvPr>
          <p:cNvPicPr>
            <a:picLocks noChangeAspect="1"/>
          </p:cNvPicPr>
          <p:nvPr/>
        </p:nvPicPr>
        <p:blipFill>
          <a:blip r:embed="rId4"/>
          <a:stretch>
            <a:fillRect/>
          </a:stretch>
        </p:blipFill>
        <p:spPr>
          <a:xfrm>
            <a:off x="1184508" y="0"/>
            <a:ext cx="8865232" cy="4651099"/>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34</a:t>
            </a:fld>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569062" y="175523"/>
            <a:ext cx="8800173" cy="5632311"/>
          </a:xfrm>
          <a:prstGeom prst="rect">
            <a:avLst/>
          </a:prstGeom>
          <a:solidFill>
            <a:schemeClr val="bg1"/>
          </a:solidFill>
          <a:ln w="76200">
            <a:solidFill>
              <a:schemeClr val="accent5"/>
            </a:solidFill>
          </a:ln>
        </p:spPr>
        <p:txBody>
          <a:bodyPr wrap="square" rtlCol="0">
            <a:spAutoFit/>
          </a:bodyPr>
          <a:lstStyle/>
          <a:p>
            <a:r>
              <a:rPr lang="en-US" sz="6000"/>
              <a:t>Correct Answer:</a:t>
            </a:r>
          </a:p>
          <a:p>
            <a:r>
              <a:rPr lang="en-US" sz="6000"/>
              <a:t>III. Upon Advisory Committee Recommendation or Advice, or Pool Committee Requirement </a:t>
            </a:r>
          </a:p>
        </p:txBody>
      </p:sp>
      <p:pic>
        <p:nvPicPr>
          <p:cNvPr id="8" name="Online Media 3" title="30 second Silent Timer - Countdown">
            <a:hlinkClick r:id="" action="ppaction://media"/>
            <a:extLst>
              <a:ext uri="{FF2B5EF4-FFF2-40B4-BE49-F238E27FC236}">
                <a16:creationId xmlns:a16="http://schemas.microsoft.com/office/drawing/2014/main" id="{80F0FC96-0F57-5384-FE94-A504B76CCE92}"/>
              </a:ext>
            </a:extLst>
          </p:cNvPr>
          <p:cNvPicPr>
            <a:picLocks noRot="1" noChangeAspect="1"/>
          </p:cNvPicPr>
          <p:nvPr>
            <a:videoFile r:link="rId1"/>
          </p:nvPr>
        </p:nvPicPr>
        <p:blipFill>
          <a:blip r:embed="rId5"/>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56441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B45F8-9699-DB67-1BAD-475C1D10AF00}"/>
              </a:ext>
            </a:extLst>
          </p:cNvPr>
          <p:cNvPicPr>
            <a:picLocks noChangeAspect="1"/>
          </p:cNvPicPr>
          <p:nvPr/>
        </p:nvPicPr>
        <p:blipFill>
          <a:blip r:embed="rId4"/>
          <a:stretch>
            <a:fillRect/>
          </a:stretch>
        </p:blipFill>
        <p:spPr>
          <a:xfrm>
            <a:off x="1237883" y="33090"/>
            <a:ext cx="8956319" cy="4745120"/>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35</a:t>
            </a:fld>
            <a:endParaRPr lang="en-US"/>
          </a:p>
        </p:txBody>
      </p:sp>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5"/>
          <a:srcRect b="57085"/>
          <a:stretch/>
        </p:blipFill>
        <p:spPr>
          <a:xfrm>
            <a:off x="1047400" y="4821275"/>
            <a:ext cx="10772059" cy="1525095"/>
          </a:xfrm>
          <a:prstGeom prst="rect">
            <a:avLst/>
          </a:prstGeom>
        </p:spPr>
      </p:pic>
      <p:sp>
        <p:nvSpPr>
          <p:cNvPr id="7" name="Rectangle 6">
            <a:extLst>
              <a:ext uri="{FF2B5EF4-FFF2-40B4-BE49-F238E27FC236}">
                <a16:creationId xmlns:a16="http://schemas.microsoft.com/office/drawing/2014/main" id="{0924554B-E261-AC9B-3256-9BB0B42E09C2}"/>
              </a:ext>
            </a:extLst>
          </p:cNvPr>
          <p:cNvSpPr/>
          <p:nvPr/>
        </p:nvSpPr>
        <p:spPr>
          <a:xfrm>
            <a:off x="5116286" y="5900057"/>
            <a:ext cx="2612571" cy="27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3" title="30 second Silent Timer - Countdown">
            <a:hlinkClick r:id="" action="ppaction://media"/>
            <a:extLst>
              <a:ext uri="{FF2B5EF4-FFF2-40B4-BE49-F238E27FC236}">
                <a16:creationId xmlns:a16="http://schemas.microsoft.com/office/drawing/2014/main" id="{9E6823D3-8533-5D1D-532F-C0B098992EAB}"/>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269012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B45F8-9699-DB67-1BAD-475C1D10AF00}"/>
              </a:ext>
            </a:extLst>
          </p:cNvPr>
          <p:cNvPicPr>
            <a:picLocks noChangeAspect="1"/>
          </p:cNvPicPr>
          <p:nvPr/>
        </p:nvPicPr>
        <p:blipFill>
          <a:blip r:embed="rId3"/>
          <a:stretch>
            <a:fillRect/>
          </a:stretch>
        </p:blipFill>
        <p:spPr>
          <a:xfrm>
            <a:off x="1237883" y="33090"/>
            <a:ext cx="8956319" cy="4745120"/>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36</a:t>
            </a:fld>
            <a:endParaRPr lang="en-US"/>
          </a:p>
        </p:txBody>
      </p:sp>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4"/>
          <a:srcRect b="57085"/>
          <a:stretch/>
        </p:blipFill>
        <p:spPr>
          <a:xfrm>
            <a:off x="1047400" y="4821275"/>
            <a:ext cx="10772059" cy="1525095"/>
          </a:xfrm>
          <a:prstGeom prst="rect">
            <a:avLst/>
          </a:prstGeom>
        </p:spPr>
      </p:pic>
      <p:sp>
        <p:nvSpPr>
          <p:cNvPr id="9" name="TextBox 8">
            <a:extLst>
              <a:ext uri="{FF2B5EF4-FFF2-40B4-BE49-F238E27FC236}">
                <a16:creationId xmlns:a16="http://schemas.microsoft.com/office/drawing/2014/main" id="{1F08C8BB-E442-FF22-FC26-E64667065DB9}"/>
              </a:ext>
            </a:extLst>
          </p:cNvPr>
          <p:cNvSpPr txBox="1"/>
          <p:nvPr/>
        </p:nvSpPr>
        <p:spPr>
          <a:xfrm>
            <a:off x="1537869" y="1147074"/>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I. Watermaster Board Duties and Powers </a:t>
            </a:r>
          </a:p>
        </p:txBody>
      </p:sp>
      <p:pic>
        <p:nvPicPr>
          <p:cNvPr id="8" name="Online Media 3" title="30 second Silent Timer - Countdown">
            <a:hlinkClick r:id="" action="ppaction://media"/>
            <a:extLst>
              <a:ext uri="{FF2B5EF4-FFF2-40B4-BE49-F238E27FC236}">
                <a16:creationId xmlns:a16="http://schemas.microsoft.com/office/drawing/2014/main" id="{9E6823D3-8533-5D1D-532F-C0B098992EAB}"/>
              </a:ext>
            </a:extLst>
          </p:cNvPr>
          <p:cNvPicPr>
            <a:picLocks noRot="1" noChangeAspect="1"/>
          </p:cNvPicPr>
          <p:nvPr>
            <a:videoFile r:link="rId1"/>
          </p:nvPr>
        </p:nvPicPr>
        <p:blipFill>
          <a:blip r:embed="rId5"/>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368897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4F748C-6C1D-A3D4-4F15-A9AC751853B7}"/>
              </a:ext>
            </a:extLst>
          </p:cNvPr>
          <p:cNvPicPr>
            <a:picLocks noChangeAspect="1"/>
          </p:cNvPicPr>
          <p:nvPr/>
        </p:nvPicPr>
        <p:blipFill>
          <a:blip r:embed="rId4"/>
          <a:stretch>
            <a:fillRect/>
          </a:stretch>
        </p:blipFill>
        <p:spPr>
          <a:xfrm>
            <a:off x="1047400" y="13325"/>
            <a:ext cx="9544794" cy="5056898"/>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37</a:t>
            </a:fld>
            <a:endParaRPr lang="en-US"/>
          </a:p>
        </p:txBody>
      </p:sp>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5"/>
          <a:srcRect b="57085"/>
          <a:stretch/>
        </p:blipFill>
        <p:spPr>
          <a:xfrm>
            <a:off x="1047400" y="4821275"/>
            <a:ext cx="10772059" cy="1525095"/>
          </a:xfrm>
          <a:prstGeom prst="rect">
            <a:avLst/>
          </a:prstGeom>
        </p:spPr>
      </p:pic>
      <p:sp>
        <p:nvSpPr>
          <p:cNvPr id="7" name="Rectangle 6">
            <a:extLst>
              <a:ext uri="{FF2B5EF4-FFF2-40B4-BE49-F238E27FC236}">
                <a16:creationId xmlns:a16="http://schemas.microsoft.com/office/drawing/2014/main" id="{0924554B-E261-AC9B-3256-9BB0B42E09C2}"/>
              </a:ext>
            </a:extLst>
          </p:cNvPr>
          <p:cNvSpPr/>
          <p:nvPr/>
        </p:nvSpPr>
        <p:spPr>
          <a:xfrm>
            <a:off x="4024993" y="4962963"/>
            <a:ext cx="2807571" cy="92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3" title="30 second Silent Timer - Countdown">
            <a:hlinkClick r:id="" action="ppaction://media"/>
            <a:extLst>
              <a:ext uri="{FF2B5EF4-FFF2-40B4-BE49-F238E27FC236}">
                <a16:creationId xmlns:a16="http://schemas.microsoft.com/office/drawing/2014/main" id="{8960D0E8-AFDB-AE7A-B1A3-9443DDB9CB28}"/>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39633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4F748C-6C1D-A3D4-4F15-A9AC751853B7}"/>
              </a:ext>
            </a:extLst>
          </p:cNvPr>
          <p:cNvPicPr>
            <a:picLocks noChangeAspect="1"/>
          </p:cNvPicPr>
          <p:nvPr/>
        </p:nvPicPr>
        <p:blipFill>
          <a:blip r:embed="rId3"/>
          <a:stretch>
            <a:fillRect/>
          </a:stretch>
        </p:blipFill>
        <p:spPr>
          <a:xfrm>
            <a:off x="1047400" y="13325"/>
            <a:ext cx="9544794" cy="5056898"/>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38</a:t>
            </a:fld>
            <a:endParaRPr lang="en-US"/>
          </a:p>
        </p:txBody>
      </p:sp>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4"/>
          <a:srcRect b="57085"/>
          <a:stretch/>
        </p:blipFill>
        <p:spPr>
          <a:xfrm>
            <a:off x="1047400" y="4821275"/>
            <a:ext cx="10772059" cy="1525095"/>
          </a:xfrm>
          <a:prstGeom prst="rect">
            <a:avLst/>
          </a:prstGeom>
        </p:spPr>
      </p:pic>
      <p:sp>
        <p:nvSpPr>
          <p:cNvPr id="9" name="TextBox 8">
            <a:extLst>
              <a:ext uri="{FF2B5EF4-FFF2-40B4-BE49-F238E27FC236}">
                <a16:creationId xmlns:a16="http://schemas.microsoft.com/office/drawing/2014/main" id="{1F08C8BB-E442-FF22-FC26-E64667065DB9}"/>
              </a:ext>
            </a:extLst>
          </p:cNvPr>
          <p:cNvSpPr txBox="1"/>
          <p:nvPr/>
        </p:nvSpPr>
        <p:spPr>
          <a:xfrm>
            <a:off x="1599806" y="973248"/>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Pools and AC: Advice and Assistance (A&amp;A)</a:t>
            </a:r>
          </a:p>
        </p:txBody>
      </p:sp>
      <p:pic>
        <p:nvPicPr>
          <p:cNvPr id="8" name="Online Media 3" title="30 second Silent Timer - Countdown">
            <a:hlinkClick r:id="" action="ppaction://media"/>
            <a:extLst>
              <a:ext uri="{FF2B5EF4-FFF2-40B4-BE49-F238E27FC236}">
                <a16:creationId xmlns:a16="http://schemas.microsoft.com/office/drawing/2014/main" id="{8960D0E8-AFDB-AE7A-B1A3-9443DDB9CB28}"/>
              </a:ext>
            </a:extLst>
          </p:cNvPr>
          <p:cNvPicPr>
            <a:picLocks noRot="1" noChangeAspect="1"/>
          </p:cNvPicPr>
          <p:nvPr>
            <a:videoFile r:link="rId1"/>
          </p:nvPr>
        </p:nvPicPr>
        <p:blipFill>
          <a:blip r:embed="rId5"/>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31628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FF25-B7DE-5841-BFCD-00E406ACECF7}"/>
              </a:ext>
            </a:extLst>
          </p:cNvPr>
          <p:cNvSpPr>
            <a:spLocks noGrp="1"/>
          </p:cNvSpPr>
          <p:nvPr>
            <p:ph type="title"/>
          </p:nvPr>
        </p:nvSpPr>
        <p:spPr/>
        <p:txBody>
          <a:bodyPr/>
          <a:lstStyle/>
          <a:p>
            <a:r>
              <a:rPr lang="en-US" dirty="0"/>
              <a:t>Discussion &amp; Questions</a:t>
            </a:r>
          </a:p>
        </p:txBody>
      </p:sp>
      <p:sp>
        <p:nvSpPr>
          <p:cNvPr id="3" name="Text Placeholder 2">
            <a:extLst>
              <a:ext uri="{FF2B5EF4-FFF2-40B4-BE49-F238E27FC236}">
                <a16:creationId xmlns:a16="http://schemas.microsoft.com/office/drawing/2014/main" id="{DDE37330-12AF-8D00-3D14-EF61648CF1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8D8A4D-0B23-FA13-0F04-B2CB37BAEB60}"/>
              </a:ext>
            </a:extLst>
          </p:cNvPr>
          <p:cNvSpPr>
            <a:spLocks noGrp="1"/>
          </p:cNvSpPr>
          <p:nvPr>
            <p:ph type="sldNum" sz="quarter" idx="12"/>
          </p:nvPr>
        </p:nvSpPr>
        <p:spPr/>
        <p:txBody>
          <a:bodyPr/>
          <a:lstStyle/>
          <a:p>
            <a:pPr>
              <a:defRPr/>
            </a:pPr>
            <a:fld id="{A26D7DA3-0CDF-44B5-B4A7-527CE4C4E8D8}" type="slidenum">
              <a:rPr lang="en-US" smtClean="0"/>
              <a:pPr>
                <a:defRPr/>
              </a:pPr>
              <a:t>39</a:t>
            </a:fld>
            <a:endParaRPr lang="en-US"/>
          </a:p>
        </p:txBody>
      </p:sp>
    </p:spTree>
    <p:extLst>
      <p:ext uri="{BB962C8B-B14F-4D97-AF65-F5344CB8AC3E}">
        <p14:creationId xmlns:p14="http://schemas.microsoft.com/office/powerpoint/2010/main" val="297662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4</a:t>
            </a:fld>
            <a:endParaRPr lang="en-US"/>
          </a:p>
        </p:txBody>
      </p:sp>
      <p:graphicFrame>
        <p:nvGraphicFramePr>
          <p:cNvPr id="3" name="Table 2">
            <a:extLst>
              <a:ext uri="{FF2B5EF4-FFF2-40B4-BE49-F238E27FC236}">
                <a16:creationId xmlns:a16="http://schemas.microsoft.com/office/drawing/2014/main" id="{102596DE-5613-4C04-959B-DD3848E3DA96}"/>
              </a:ext>
            </a:extLst>
          </p:cNvPr>
          <p:cNvGraphicFramePr>
            <a:graphicFrameLocks noGrp="1"/>
          </p:cNvGraphicFramePr>
          <p:nvPr>
            <p:extLst>
              <p:ext uri="{D42A27DB-BD31-4B8C-83A1-F6EECF244321}">
                <p14:modId xmlns:p14="http://schemas.microsoft.com/office/powerpoint/2010/main" val="1182707497"/>
              </p:ext>
            </p:extLst>
          </p:nvPr>
        </p:nvGraphicFramePr>
        <p:xfrm>
          <a:off x="4878109" y="594359"/>
          <a:ext cx="6496724" cy="5519125"/>
        </p:xfrm>
        <a:graphic>
          <a:graphicData uri="http://schemas.openxmlformats.org/drawingml/2006/table">
            <a:tbl>
              <a:tblPr firstRow="1" bandRow="1">
                <a:tableStyleId>{3B4B98B0-60AC-42C2-AFA5-B58CD77FA1E5}</a:tableStyleId>
              </a:tblPr>
              <a:tblGrid>
                <a:gridCol w="2916678">
                  <a:extLst>
                    <a:ext uri="{9D8B030D-6E8A-4147-A177-3AD203B41FA5}">
                      <a16:colId xmlns:a16="http://schemas.microsoft.com/office/drawing/2014/main" val="3037948693"/>
                    </a:ext>
                  </a:extLst>
                </a:gridCol>
                <a:gridCol w="3580046">
                  <a:extLst>
                    <a:ext uri="{9D8B030D-6E8A-4147-A177-3AD203B41FA5}">
                      <a16:colId xmlns:a16="http://schemas.microsoft.com/office/drawing/2014/main" val="3993089410"/>
                    </a:ext>
                  </a:extLst>
                </a:gridCol>
              </a:tblGrid>
              <a:tr h="2186329">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Type of Actions </a:t>
                      </a:r>
                      <a:endParaRPr lang="en-US" sz="2500" b="0" i="0">
                        <a:effectLst/>
                      </a:endParaRPr>
                    </a:p>
                  </a:txBody>
                  <a:tcPr marL="66261" marR="66261" marT="33130" marB="33130"/>
                </a:tc>
                <a:tc>
                  <a:txBody>
                    <a:bodyPr/>
                    <a:lstStyle/>
                    <a:p>
                      <a:pPr algn="l" rtl="0" fontAlgn="base"/>
                      <a:r>
                        <a:rPr lang="en-US" sz="1500" b="0">
                          <a:effectLst/>
                        </a:rPr>
                        <a:t>Administer, Enforce &amp; Implement the Judgment and Physical Solution. </a:t>
                      </a:r>
                      <a:endParaRPr lang="en-US" sz="2500" b="0">
                        <a:effectLst/>
                      </a:endParaRPr>
                    </a:p>
                    <a:p>
                      <a:pPr algn="l" rtl="0" fontAlgn="base"/>
                      <a:r>
                        <a:rPr lang="en-US" sz="1500" b="0">
                          <a:effectLst/>
                        </a:rPr>
                        <a:t>Examples: </a:t>
                      </a:r>
                      <a:endParaRPr lang="en-US" sz="2500" b="0">
                        <a:effectLst/>
                      </a:endParaRPr>
                    </a:p>
                    <a:p>
                      <a:pPr algn="l" rtl="0" fontAlgn="base">
                        <a:buFont typeface="Arial" panose="020B0604020202020204" pitchFamily="34" charset="0"/>
                        <a:buChar char="•"/>
                      </a:pPr>
                      <a:r>
                        <a:rPr lang="en-US" sz="1500" b="0">
                          <a:effectLst/>
                        </a:rPr>
                        <a:t>Control and regulate storage </a:t>
                      </a:r>
                    </a:p>
                    <a:p>
                      <a:pPr algn="l" rtl="0" fontAlgn="base">
                        <a:buFont typeface="Arial" panose="020B0604020202020204" pitchFamily="34" charset="0"/>
                        <a:buChar char="•"/>
                      </a:pPr>
                      <a:r>
                        <a:rPr lang="en-US" sz="1500" b="0">
                          <a:effectLst/>
                        </a:rPr>
                        <a:t>Establish procedures and administer withdrawal and supplemental water replenishment </a:t>
                      </a:r>
                    </a:p>
                    <a:p>
                      <a:pPr algn="l" rtl="0" fontAlgn="base"/>
                      <a:r>
                        <a:rPr lang="en-US" sz="1500" b="0">
                          <a:effectLst/>
                        </a:rPr>
                        <a:t> </a:t>
                      </a:r>
                      <a:endParaRPr lang="en-US" sz="2500" b="0">
                        <a:effectLst/>
                      </a:endParaRPr>
                    </a:p>
                    <a:p>
                      <a:pPr algn="l" rtl="0" fontAlgn="base"/>
                      <a:r>
                        <a:rPr lang="en-US" sz="1500" b="0">
                          <a:effectLst/>
                        </a:rPr>
                        <a:t>Steward the Basin’s resources </a:t>
                      </a:r>
                      <a:endParaRPr lang="en-US" sz="2500" b="0" i="0">
                        <a:effectLst/>
                      </a:endParaRPr>
                    </a:p>
                  </a:txBody>
                  <a:tcPr marL="66261" marR="66261" marT="33130" marB="33130"/>
                </a:tc>
                <a:extLst>
                  <a:ext uri="{0D108BD9-81ED-4DB2-BD59-A6C34878D82A}">
                    <a16:rowId xmlns:a16="http://schemas.microsoft.com/office/drawing/2014/main" val="2535871488"/>
                  </a:ext>
                </a:extLst>
              </a:tr>
              <a:tr h="803676">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Advice and assistance </a:t>
                      </a:r>
                      <a:endParaRPr lang="en-US" sz="2500" b="0" i="0">
                        <a:effectLst/>
                      </a:endParaRPr>
                    </a:p>
                  </a:txBody>
                  <a:tcPr marL="66261" marR="66261" marT="33130" marB="33130"/>
                </a:tc>
                <a:extLst>
                  <a:ext uri="{0D108BD9-81ED-4DB2-BD59-A6C34878D82A}">
                    <a16:rowId xmlns:a16="http://schemas.microsoft.com/office/drawing/2014/main" val="2023999343"/>
                  </a:ext>
                </a:extLst>
              </a:tr>
              <a:tr h="1264560">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Approval; must notify the Advisory Committee </a:t>
                      </a:r>
                      <a:endParaRPr lang="en-US" sz="2500" b="0" i="0">
                        <a:effectLst/>
                      </a:endParaRPr>
                    </a:p>
                  </a:txBody>
                  <a:tcPr marL="66261" marR="66261" marT="33130" marB="33130"/>
                </a:tc>
                <a:extLst>
                  <a:ext uri="{0D108BD9-81ED-4DB2-BD59-A6C34878D82A}">
                    <a16:rowId xmlns:a16="http://schemas.microsoft.com/office/drawing/2014/main" val="2418616324"/>
                  </a:ext>
                </a:extLst>
              </a:tr>
              <a:tr h="1264560">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[Within WM Duties and Powers]</a:t>
                      </a:r>
                    </a:p>
                  </a:txBody>
                  <a:tcPr marL="66261" marR="66261" marT="33130" marB="33130" anchor="ctr"/>
                </a:tc>
                <a:extLst>
                  <a:ext uri="{0D108BD9-81ED-4DB2-BD59-A6C34878D82A}">
                    <a16:rowId xmlns:a16="http://schemas.microsoft.com/office/drawing/2014/main" val="4033866961"/>
                  </a:ext>
                </a:extLst>
              </a:tr>
            </a:tbl>
          </a:graphicData>
        </a:graphic>
      </p:graphicFrame>
    </p:spTree>
    <p:extLst>
      <p:ext uri="{BB962C8B-B14F-4D97-AF65-F5344CB8AC3E}">
        <p14:creationId xmlns:p14="http://schemas.microsoft.com/office/powerpoint/2010/main" val="3989562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FF25-B7DE-5841-BFCD-00E406ACECF7}"/>
              </a:ext>
            </a:extLst>
          </p:cNvPr>
          <p:cNvSpPr>
            <a:spLocks noGrp="1"/>
          </p:cNvSpPr>
          <p:nvPr>
            <p:ph type="title"/>
          </p:nvPr>
        </p:nvSpPr>
        <p:spPr/>
        <p:txBody>
          <a:bodyPr/>
          <a:lstStyle/>
          <a:p>
            <a:r>
              <a:rPr lang="en-US"/>
              <a:t>Thanks for participating!</a:t>
            </a:r>
          </a:p>
        </p:txBody>
      </p:sp>
      <p:sp>
        <p:nvSpPr>
          <p:cNvPr id="3" name="Text Placeholder 2">
            <a:extLst>
              <a:ext uri="{FF2B5EF4-FFF2-40B4-BE49-F238E27FC236}">
                <a16:creationId xmlns:a16="http://schemas.microsoft.com/office/drawing/2014/main" id="{DDE37330-12AF-8D00-3D14-EF61648CF1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8D8A4D-0B23-FA13-0F04-B2CB37BAEB60}"/>
              </a:ext>
            </a:extLst>
          </p:cNvPr>
          <p:cNvSpPr>
            <a:spLocks noGrp="1"/>
          </p:cNvSpPr>
          <p:nvPr>
            <p:ph type="sldNum" sz="quarter" idx="12"/>
          </p:nvPr>
        </p:nvSpPr>
        <p:spPr/>
        <p:txBody>
          <a:bodyPr/>
          <a:lstStyle/>
          <a:p>
            <a:pPr>
              <a:defRPr/>
            </a:pPr>
            <a:fld id="{A26D7DA3-0CDF-44B5-B4A7-527CE4C4E8D8}" type="slidenum">
              <a:rPr lang="en-US" smtClean="0"/>
              <a:pPr>
                <a:defRPr/>
              </a:pPr>
              <a:t>40</a:t>
            </a:fld>
            <a:endParaRPr lang="en-US"/>
          </a:p>
        </p:txBody>
      </p:sp>
    </p:spTree>
    <p:extLst>
      <p:ext uri="{BB962C8B-B14F-4D97-AF65-F5344CB8AC3E}">
        <p14:creationId xmlns:p14="http://schemas.microsoft.com/office/powerpoint/2010/main" val="264142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Water transfers and water transactions</a:t>
            </a:r>
          </a:p>
          <a:p>
            <a:r>
              <a:rPr lang="en-US" sz="2800"/>
              <a:t>Storage Agreements</a:t>
            </a:r>
          </a:p>
          <a:p>
            <a:r>
              <a:rPr lang="en-US" sz="2800"/>
              <a:t>Recharge applications</a:t>
            </a:r>
          </a:p>
          <a:p>
            <a:r>
              <a:rPr lang="en-US" sz="2800"/>
              <a:t>Reports to regulatory bodies</a:t>
            </a:r>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5</a:t>
            </a:fld>
            <a:endParaRPr lang="en-US"/>
          </a:p>
        </p:txBody>
      </p:sp>
    </p:spTree>
    <p:extLst>
      <p:ext uri="{BB962C8B-B14F-4D97-AF65-F5344CB8AC3E}">
        <p14:creationId xmlns:p14="http://schemas.microsoft.com/office/powerpoint/2010/main" val="414484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 (Pools):</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6</a:t>
            </a:fld>
            <a:endParaRPr lang="en-US"/>
          </a:p>
        </p:txBody>
      </p:sp>
      <p:pic>
        <p:nvPicPr>
          <p:cNvPr id="4" name="Picture 3">
            <a:extLst>
              <a:ext uri="{FF2B5EF4-FFF2-40B4-BE49-F238E27FC236}">
                <a16:creationId xmlns:a16="http://schemas.microsoft.com/office/drawing/2014/main" id="{69C2A257-5F91-4069-9DB4-6664564B09C9}"/>
              </a:ext>
            </a:extLst>
          </p:cNvPr>
          <p:cNvPicPr>
            <a:picLocks noChangeAspect="1"/>
          </p:cNvPicPr>
          <p:nvPr/>
        </p:nvPicPr>
        <p:blipFill>
          <a:blip r:embed="rId2"/>
          <a:stretch>
            <a:fillRect/>
          </a:stretch>
        </p:blipFill>
        <p:spPr>
          <a:xfrm>
            <a:off x="4129021" y="0"/>
            <a:ext cx="6617230" cy="5422118"/>
          </a:xfrm>
          <a:prstGeom prst="rect">
            <a:avLst/>
          </a:prstGeom>
        </p:spPr>
      </p:pic>
      <p:pic>
        <p:nvPicPr>
          <p:cNvPr id="7" name="Picture 6">
            <a:extLst>
              <a:ext uri="{FF2B5EF4-FFF2-40B4-BE49-F238E27FC236}">
                <a16:creationId xmlns:a16="http://schemas.microsoft.com/office/drawing/2014/main" id="{EF83842C-80DC-45FE-B37C-68E4BE52D24C}"/>
              </a:ext>
            </a:extLst>
          </p:cNvPr>
          <p:cNvPicPr>
            <a:picLocks noChangeAspect="1"/>
          </p:cNvPicPr>
          <p:nvPr/>
        </p:nvPicPr>
        <p:blipFill>
          <a:blip r:embed="rId3"/>
          <a:stretch>
            <a:fillRect/>
          </a:stretch>
        </p:blipFill>
        <p:spPr>
          <a:xfrm>
            <a:off x="4129021" y="5593900"/>
            <a:ext cx="6858957" cy="981212"/>
          </a:xfrm>
          <a:prstGeom prst="rect">
            <a:avLst/>
          </a:prstGeom>
        </p:spPr>
      </p:pic>
      <p:sp>
        <p:nvSpPr>
          <p:cNvPr id="9" name="Rectangle 8">
            <a:extLst>
              <a:ext uri="{FF2B5EF4-FFF2-40B4-BE49-F238E27FC236}">
                <a16:creationId xmlns:a16="http://schemas.microsoft.com/office/drawing/2014/main" id="{70063873-2F1E-4139-8FF9-E4350737AE55}"/>
              </a:ext>
            </a:extLst>
          </p:cNvPr>
          <p:cNvSpPr/>
          <p:nvPr/>
        </p:nvSpPr>
        <p:spPr>
          <a:xfrm>
            <a:off x="5948737" y="6084506"/>
            <a:ext cx="3308279" cy="6623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8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 (AC):</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7</a:t>
            </a:fld>
            <a:endParaRPr lang="en-US"/>
          </a:p>
        </p:txBody>
      </p:sp>
      <p:pic>
        <p:nvPicPr>
          <p:cNvPr id="4" name="Picture 3">
            <a:extLst>
              <a:ext uri="{FF2B5EF4-FFF2-40B4-BE49-F238E27FC236}">
                <a16:creationId xmlns:a16="http://schemas.microsoft.com/office/drawing/2014/main" id="{2D29811D-D643-7DF0-CCCA-88181043B8E3}"/>
              </a:ext>
            </a:extLst>
          </p:cNvPr>
          <p:cNvPicPr>
            <a:picLocks noChangeAspect="1"/>
          </p:cNvPicPr>
          <p:nvPr/>
        </p:nvPicPr>
        <p:blipFill>
          <a:blip r:embed="rId2"/>
          <a:stretch>
            <a:fillRect/>
          </a:stretch>
        </p:blipFill>
        <p:spPr>
          <a:xfrm>
            <a:off x="4159360" y="0"/>
            <a:ext cx="6245296" cy="5033727"/>
          </a:xfrm>
          <a:prstGeom prst="rect">
            <a:avLst/>
          </a:prstGeom>
        </p:spPr>
      </p:pic>
      <p:pic>
        <p:nvPicPr>
          <p:cNvPr id="7" name="Picture 6">
            <a:extLst>
              <a:ext uri="{FF2B5EF4-FFF2-40B4-BE49-F238E27FC236}">
                <a16:creationId xmlns:a16="http://schemas.microsoft.com/office/drawing/2014/main" id="{56653E83-35D3-C34E-E341-CB0B3D9FDFB0}"/>
              </a:ext>
            </a:extLst>
          </p:cNvPr>
          <p:cNvPicPr>
            <a:picLocks noChangeAspect="1"/>
          </p:cNvPicPr>
          <p:nvPr/>
        </p:nvPicPr>
        <p:blipFill>
          <a:blip r:embed="rId3"/>
          <a:stretch>
            <a:fillRect/>
          </a:stretch>
        </p:blipFill>
        <p:spPr>
          <a:xfrm>
            <a:off x="4159360" y="4718159"/>
            <a:ext cx="6694406" cy="2057194"/>
          </a:xfrm>
          <a:prstGeom prst="rect">
            <a:avLst/>
          </a:prstGeom>
        </p:spPr>
      </p:pic>
    </p:spTree>
    <p:extLst>
      <p:ext uri="{BB962C8B-B14F-4D97-AF65-F5344CB8AC3E}">
        <p14:creationId xmlns:p14="http://schemas.microsoft.com/office/powerpoint/2010/main" val="103451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 (Board):</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8</a:t>
            </a:fld>
            <a:endParaRPr lang="en-US"/>
          </a:p>
        </p:txBody>
      </p:sp>
      <p:pic>
        <p:nvPicPr>
          <p:cNvPr id="5" name="Picture 4">
            <a:extLst>
              <a:ext uri="{FF2B5EF4-FFF2-40B4-BE49-F238E27FC236}">
                <a16:creationId xmlns:a16="http://schemas.microsoft.com/office/drawing/2014/main" id="{D8514D45-910F-4AD1-A623-4DDD733D61F2}"/>
              </a:ext>
            </a:extLst>
          </p:cNvPr>
          <p:cNvPicPr>
            <a:picLocks noChangeAspect="1"/>
          </p:cNvPicPr>
          <p:nvPr/>
        </p:nvPicPr>
        <p:blipFill>
          <a:blip r:embed="rId2"/>
          <a:stretch>
            <a:fillRect/>
          </a:stretch>
        </p:blipFill>
        <p:spPr>
          <a:xfrm>
            <a:off x="4569406" y="51099"/>
            <a:ext cx="5947293" cy="4756969"/>
          </a:xfrm>
          <a:prstGeom prst="rect">
            <a:avLst/>
          </a:prstGeom>
        </p:spPr>
      </p:pic>
      <p:pic>
        <p:nvPicPr>
          <p:cNvPr id="11" name="Picture 10">
            <a:extLst>
              <a:ext uri="{FF2B5EF4-FFF2-40B4-BE49-F238E27FC236}">
                <a16:creationId xmlns:a16="http://schemas.microsoft.com/office/drawing/2014/main" id="{677808E4-655C-4B35-9125-AE9CE9937D1C}"/>
              </a:ext>
            </a:extLst>
          </p:cNvPr>
          <p:cNvPicPr>
            <a:picLocks noChangeAspect="1"/>
          </p:cNvPicPr>
          <p:nvPr/>
        </p:nvPicPr>
        <p:blipFill>
          <a:blip r:embed="rId3"/>
          <a:stretch>
            <a:fillRect/>
          </a:stretch>
        </p:blipFill>
        <p:spPr>
          <a:xfrm>
            <a:off x="4447938" y="4880971"/>
            <a:ext cx="6344123" cy="1834768"/>
          </a:xfrm>
          <a:prstGeom prst="rect">
            <a:avLst/>
          </a:prstGeom>
        </p:spPr>
      </p:pic>
    </p:spTree>
    <p:extLst>
      <p:ext uri="{BB962C8B-B14F-4D97-AF65-F5344CB8AC3E}">
        <p14:creationId xmlns:p14="http://schemas.microsoft.com/office/powerpoint/2010/main" val="202599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9</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371BAEB8-6C56-4390-A15C-3AB0CABBA0F2}"/>
              </a:ext>
            </a:extLst>
          </p:cNvPr>
          <p:cNvSpPr/>
          <p:nvPr/>
        </p:nvSpPr>
        <p:spPr>
          <a:xfrm>
            <a:off x="4428565" y="295835"/>
            <a:ext cx="1810870"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6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WM2019 Template">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D2D38CE0-ED9A-4C9F-8B8E-CD77ED6A6850}" vid="{9D74AE41-8FDC-4B68-88ED-C6CA57EC6435}"/>
    </a:ext>
  </a:extLst>
</a:theme>
</file>

<file path=docProps/app.xml><?xml version="1.0" encoding="utf-8"?>
<Properties xmlns="http://schemas.openxmlformats.org/officeDocument/2006/extended-properties" xmlns:vt="http://schemas.openxmlformats.org/officeDocument/2006/docPropsVTypes">
  <Template>CBWM Template</Template>
  <TotalTime>8</TotalTime>
  <Words>2247</Words>
  <Application>Microsoft Office PowerPoint</Application>
  <PresentationFormat>Widescreen</PresentationFormat>
  <Paragraphs>497</Paragraphs>
  <Slides>40</Slides>
  <Notes>0</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Gill Sans MT</vt:lpstr>
      <vt:lpstr>Wingdings</vt:lpstr>
      <vt:lpstr>WM2019 Template</vt:lpstr>
      <vt:lpstr>Chino Basin Watermaster</vt:lpstr>
      <vt:lpstr>Workshop Goals</vt:lpstr>
      <vt:lpstr>PowerPoint Presentation</vt:lpstr>
      <vt:lpstr>I. Watermaster Board Duties and Powers  </vt:lpstr>
      <vt:lpstr>Examples</vt:lpstr>
      <vt:lpstr>I. Watermaster Board Duties and Powers  </vt:lpstr>
      <vt:lpstr>I. Watermaster Board Duties and Powers  </vt:lpstr>
      <vt:lpstr>I. Watermaster Board Duties and Powers  </vt:lpstr>
      <vt:lpstr>PowerPoint Presentation</vt:lpstr>
      <vt:lpstr>II. Watermaster Board Discretionary Function  </vt:lpstr>
      <vt:lpstr>Examples</vt:lpstr>
      <vt:lpstr>II. Watermaster Board Discretionary Function  </vt:lpstr>
      <vt:lpstr>PowerPoint Presentation</vt:lpstr>
      <vt:lpstr>III. Upon Advisory Committee Recommendation or Advice, or Pool Committee Requirement </vt:lpstr>
      <vt:lpstr>Examples</vt:lpstr>
      <vt:lpstr>III. Upon Advisory Committee Recommendation or Advice, or Pool Committee Requirement </vt:lpstr>
      <vt:lpstr>III. Upon Advisory Committee Recommendation or Advice, or Pool Committee Requirement </vt:lpstr>
      <vt:lpstr>PowerPoint Presentation</vt:lpstr>
      <vt:lpstr>Examples</vt:lpstr>
      <vt:lpstr>IV. Other Watermaster Functions </vt:lpstr>
      <vt:lpstr>IV. Other Watermaster Functions </vt:lpstr>
      <vt:lpstr>Quiz</vt:lpstr>
      <vt:lpstr>Instructions</vt:lpstr>
      <vt:lpstr>Get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&amp; Questions</vt:lpstr>
      <vt:lpstr>Thanks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Chino Basin Watermaster</dc:title>
  <dc:creator>Edgar Tellez Foster</dc:creator>
  <cp:lastModifiedBy>Frank Yoo</cp:lastModifiedBy>
  <cp:revision>3</cp:revision>
  <dcterms:created xsi:type="dcterms:W3CDTF">2022-05-12T14:46:58Z</dcterms:created>
  <dcterms:modified xsi:type="dcterms:W3CDTF">2022-12-05T13:48:28Z</dcterms:modified>
</cp:coreProperties>
</file>