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sldIdLst>
    <p:sldId id="256" r:id="rId2"/>
    <p:sldId id="278" r:id="rId3"/>
    <p:sldId id="279" r:id="rId4"/>
    <p:sldId id="280" r:id="rId5"/>
    <p:sldId id="292" r:id="rId6"/>
    <p:sldId id="293" r:id="rId7"/>
    <p:sldId id="281" r:id="rId8"/>
    <p:sldId id="298" r:id="rId9"/>
    <p:sldId id="282" r:id="rId10"/>
    <p:sldId id="283" r:id="rId11"/>
    <p:sldId id="294" r:id="rId12"/>
    <p:sldId id="284" r:id="rId13"/>
    <p:sldId id="285" r:id="rId14"/>
    <p:sldId id="286" r:id="rId15"/>
    <p:sldId id="295" r:id="rId16"/>
    <p:sldId id="288" r:id="rId17"/>
    <p:sldId id="287" r:id="rId18"/>
    <p:sldId id="289" r:id="rId19"/>
    <p:sldId id="296" r:id="rId20"/>
    <p:sldId id="290" r:id="rId21"/>
    <p:sldId id="291" r:id="rId22"/>
    <p:sldId id="258" r:id="rId23"/>
    <p:sldId id="297" r:id="rId24"/>
    <p:sldId id="299" r:id="rId25"/>
    <p:sldId id="301" r:id="rId26"/>
    <p:sldId id="302" r:id="rId27"/>
    <p:sldId id="303" r:id="rId28"/>
    <p:sldId id="304" r:id="rId29"/>
    <p:sldId id="305" r:id="rId30"/>
    <p:sldId id="306" r:id="rId31"/>
    <p:sldId id="307" r:id="rId32"/>
    <p:sldId id="308" r:id="rId33"/>
    <p:sldId id="309" r:id="rId34"/>
  </p:sldIdLst>
  <p:sldSz cx="12192000" cy="6858000"/>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27C720-54F8-47DB-AFD6-6116C344066B}" v="230" dt="2022-05-25T22:48:24.648"/>
    <p1510:client id="{A78AEA19-4C7A-44A8-A571-D6D9D410F11B}" v="9" dt="2022-05-25T22:06:22.2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5" d="100"/>
          <a:sy n="115" d="100"/>
        </p:scale>
        <p:origin x="444"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00640A-AB7A-4EF2-9CB4-E49E1657FF5E}" type="doc">
      <dgm:prSet loTypeId="urn:microsoft.com/office/officeart/2005/8/layout/default" loCatId="list" qsTypeId="urn:microsoft.com/office/officeart/2005/8/quickstyle/simple2" qsCatId="simple" csTypeId="urn:microsoft.com/office/officeart/2005/8/colors/accent2_2" csCatId="accent2" phldr="1"/>
      <dgm:spPr/>
      <dgm:t>
        <a:bodyPr/>
        <a:lstStyle/>
        <a:p>
          <a:endParaRPr lang="en-US"/>
        </a:p>
      </dgm:t>
    </dgm:pt>
    <dgm:pt modelId="{3611A2E1-ECA9-46B9-BE7F-658383EA5EEF}">
      <dgm:prSet/>
      <dgm:spPr/>
      <dgm:t>
        <a:bodyPr/>
        <a:lstStyle/>
        <a:p>
          <a:r>
            <a:rPr lang="en-US"/>
            <a:t>Improve understanding of:</a:t>
          </a:r>
        </a:p>
      </dgm:t>
    </dgm:pt>
    <dgm:pt modelId="{D42F9469-F324-41D0-BF8A-DC87DAD3804A}" type="parTrans" cxnId="{8E09F269-5CF6-44E6-8A65-D7B0243A620C}">
      <dgm:prSet/>
      <dgm:spPr/>
      <dgm:t>
        <a:bodyPr/>
        <a:lstStyle/>
        <a:p>
          <a:endParaRPr lang="en-US"/>
        </a:p>
      </dgm:t>
    </dgm:pt>
    <dgm:pt modelId="{8A6CC0D3-1800-481D-97E1-45B55BD8590C}" type="sibTrans" cxnId="{8E09F269-5CF6-44E6-8A65-D7B0243A620C}">
      <dgm:prSet/>
      <dgm:spPr/>
      <dgm:t>
        <a:bodyPr/>
        <a:lstStyle/>
        <a:p>
          <a:endParaRPr lang="en-US"/>
        </a:p>
      </dgm:t>
    </dgm:pt>
    <dgm:pt modelId="{10A08D30-FAAD-45D9-96A3-92A6BD334FE1}">
      <dgm:prSet/>
      <dgm:spPr/>
      <dgm:t>
        <a:bodyPr/>
        <a:lstStyle/>
        <a:p>
          <a:r>
            <a:rPr lang="en-US"/>
            <a:t>The relationship between the Pool Committees, AC, and the Board</a:t>
          </a:r>
        </a:p>
      </dgm:t>
    </dgm:pt>
    <dgm:pt modelId="{5C4BE999-9ED9-46E2-BF7F-FB5126FE4371}" type="parTrans" cxnId="{B56E2293-BDEA-4613-9E03-36017D24334A}">
      <dgm:prSet/>
      <dgm:spPr/>
      <dgm:t>
        <a:bodyPr/>
        <a:lstStyle/>
        <a:p>
          <a:endParaRPr lang="en-US"/>
        </a:p>
      </dgm:t>
    </dgm:pt>
    <dgm:pt modelId="{9DF6B0DB-5135-4DA3-9ED2-E9CD8D990B54}" type="sibTrans" cxnId="{B56E2293-BDEA-4613-9E03-36017D24334A}">
      <dgm:prSet/>
      <dgm:spPr/>
      <dgm:t>
        <a:bodyPr/>
        <a:lstStyle/>
        <a:p>
          <a:endParaRPr lang="en-US"/>
        </a:p>
      </dgm:t>
    </dgm:pt>
    <dgm:pt modelId="{5D84783B-E307-4045-AFC8-27ED1ADDD0E3}">
      <dgm:prSet/>
      <dgm:spPr/>
      <dgm:t>
        <a:bodyPr/>
        <a:lstStyle/>
        <a:p>
          <a:r>
            <a:rPr lang="en-US"/>
            <a:t>The different types of actions and decisions that the Board could make</a:t>
          </a:r>
        </a:p>
      </dgm:t>
    </dgm:pt>
    <dgm:pt modelId="{5D7FC8DC-E282-4D5F-BDA7-17016ABF6065}" type="parTrans" cxnId="{72D2D8F3-B388-40DA-92D4-E4754D69F901}">
      <dgm:prSet/>
      <dgm:spPr/>
      <dgm:t>
        <a:bodyPr/>
        <a:lstStyle/>
        <a:p>
          <a:endParaRPr lang="en-US"/>
        </a:p>
      </dgm:t>
    </dgm:pt>
    <dgm:pt modelId="{5C6D8557-55DC-4E79-B87F-38A36CCBE649}" type="sibTrans" cxnId="{72D2D8F3-B388-40DA-92D4-E4754D69F901}">
      <dgm:prSet/>
      <dgm:spPr/>
      <dgm:t>
        <a:bodyPr/>
        <a:lstStyle/>
        <a:p>
          <a:endParaRPr lang="en-US"/>
        </a:p>
      </dgm:t>
    </dgm:pt>
    <dgm:pt modelId="{5A3D4DBC-1D9D-4CB4-B24D-70C81832EC88}" type="pres">
      <dgm:prSet presAssocID="{8900640A-AB7A-4EF2-9CB4-E49E1657FF5E}" presName="diagram" presStyleCnt="0">
        <dgm:presLayoutVars>
          <dgm:dir/>
          <dgm:resizeHandles val="exact"/>
        </dgm:presLayoutVars>
      </dgm:prSet>
      <dgm:spPr/>
    </dgm:pt>
    <dgm:pt modelId="{53C93C1F-CDD9-4491-8A86-75EBECA663A8}" type="pres">
      <dgm:prSet presAssocID="{3611A2E1-ECA9-46B9-BE7F-658383EA5EEF}" presName="node" presStyleLbl="node1" presStyleIdx="0" presStyleCnt="1">
        <dgm:presLayoutVars>
          <dgm:bulletEnabled val="1"/>
        </dgm:presLayoutVars>
      </dgm:prSet>
      <dgm:spPr/>
    </dgm:pt>
  </dgm:ptLst>
  <dgm:cxnLst>
    <dgm:cxn modelId="{9E0D2124-2AC7-4753-B830-82086110E5FF}" type="presOf" srcId="{3611A2E1-ECA9-46B9-BE7F-658383EA5EEF}" destId="{53C93C1F-CDD9-4491-8A86-75EBECA663A8}" srcOrd="0" destOrd="0" presId="urn:microsoft.com/office/officeart/2005/8/layout/default"/>
    <dgm:cxn modelId="{8FBA0746-7157-4A2B-A8B5-E094036DAA58}" type="presOf" srcId="{5D84783B-E307-4045-AFC8-27ED1ADDD0E3}" destId="{53C93C1F-CDD9-4491-8A86-75EBECA663A8}" srcOrd="0" destOrd="2" presId="urn:microsoft.com/office/officeart/2005/8/layout/default"/>
    <dgm:cxn modelId="{8E09F269-5CF6-44E6-8A65-D7B0243A620C}" srcId="{8900640A-AB7A-4EF2-9CB4-E49E1657FF5E}" destId="{3611A2E1-ECA9-46B9-BE7F-658383EA5EEF}" srcOrd="0" destOrd="0" parTransId="{D42F9469-F324-41D0-BF8A-DC87DAD3804A}" sibTransId="{8A6CC0D3-1800-481D-97E1-45B55BD8590C}"/>
    <dgm:cxn modelId="{268CE57F-858F-419B-A468-A0EC9F7F2A51}" type="presOf" srcId="{8900640A-AB7A-4EF2-9CB4-E49E1657FF5E}" destId="{5A3D4DBC-1D9D-4CB4-B24D-70C81832EC88}" srcOrd="0" destOrd="0" presId="urn:microsoft.com/office/officeart/2005/8/layout/default"/>
    <dgm:cxn modelId="{B56E2293-BDEA-4613-9E03-36017D24334A}" srcId="{3611A2E1-ECA9-46B9-BE7F-658383EA5EEF}" destId="{10A08D30-FAAD-45D9-96A3-92A6BD334FE1}" srcOrd="0" destOrd="0" parTransId="{5C4BE999-9ED9-46E2-BF7F-FB5126FE4371}" sibTransId="{9DF6B0DB-5135-4DA3-9ED2-E9CD8D990B54}"/>
    <dgm:cxn modelId="{7F6C10DD-D7B6-4FB6-87CD-A006DAE3AC23}" type="presOf" srcId="{10A08D30-FAAD-45D9-96A3-92A6BD334FE1}" destId="{53C93C1F-CDD9-4491-8A86-75EBECA663A8}" srcOrd="0" destOrd="1" presId="urn:microsoft.com/office/officeart/2005/8/layout/default"/>
    <dgm:cxn modelId="{72D2D8F3-B388-40DA-92D4-E4754D69F901}" srcId="{3611A2E1-ECA9-46B9-BE7F-658383EA5EEF}" destId="{5D84783B-E307-4045-AFC8-27ED1ADDD0E3}" srcOrd="1" destOrd="0" parTransId="{5D7FC8DC-E282-4D5F-BDA7-17016ABF6065}" sibTransId="{5C6D8557-55DC-4E79-B87F-38A36CCBE649}"/>
    <dgm:cxn modelId="{3A5F5D45-043B-4982-9D0E-F3BDC39AB4D6}" type="presParOf" srcId="{5A3D4DBC-1D9D-4CB4-B24D-70C81832EC88}" destId="{53C93C1F-CDD9-4491-8A86-75EBECA663A8}"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C93C1F-CDD9-4491-8A86-75EBECA663A8}">
      <dsp:nvSpPr>
        <dsp:cNvPr id="0" name=""/>
        <dsp:cNvSpPr/>
      </dsp:nvSpPr>
      <dsp:spPr>
        <a:xfrm>
          <a:off x="1679674" y="1964"/>
          <a:ext cx="6699051" cy="401943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en-US" sz="4400" kern="1200"/>
            <a:t>Improve understanding of:</a:t>
          </a:r>
        </a:p>
        <a:p>
          <a:pPr marL="285750" lvl="1" indent="-285750" algn="l" defTabSz="1511300">
            <a:lnSpc>
              <a:spcPct val="90000"/>
            </a:lnSpc>
            <a:spcBef>
              <a:spcPct val="0"/>
            </a:spcBef>
            <a:spcAft>
              <a:spcPct val="15000"/>
            </a:spcAft>
            <a:buChar char="•"/>
          </a:pPr>
          <a:r>
            <a:rPr lang="en-US" sz="3400" kern="1200"/>
            <a:t>The relationship between the Pool Committees, AC, and the Board</a:t>
          </a:r>
        </a:p>
        <a:p>
          <a:pPr marL="285750" lvl="1" indent="-285750" algn="l" defTabSz="1511300">
            <a:lnSpc>
              <a:spcPct val="90000"/>
            </a:lnSpc>
            <a:spcBef>
              <a:spcPct val="0"/>
            </a:spcBef>
            <a:spcAft>
              <a:spcPct val="15000"/>
            </a:spcAft>
            <a:buChar char="•"/>
          </a:pPr>
          <a:r>
            <a:rPr lang="en-US" sz="3400" kern="1200"/>
            <a:t>The different types of actions and decisions that the Board could make</a:t>
          </a:r>
        </a:p>
      </dsp:txBody>
      <dsp:txXfrm>
        <a:off x="1679674" y="1964"/>
        <a:ext cx="6699051" cy="401943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6" name="Slide Number Placeholder 5"/>
          <p:cNvSpPr>
            <a:spLocks noGrp="1"/>
          </p:cNvSpPr>
          <p:nvPr>
            <p:ph type="sldNum" sz="quarter" idx="12"/>
          </p:nvPr>
        </p:nvSpPr>
        <p:spPr/>
        <p:txBody>
          <a:bodyPr/>
          <a:lstStyle/>
          <a:p>
            <a:pPr>
              <a:defRPr/>
            </a:pPr>
            <a:fld id="{72ABE5A0-5B83-4601-B716-5ACD9E3C2C6C}" type="slidenum">
              <a:rPr lang="en-US" smtClean="0"/>
              <a:pPr>
                <a:defRPr/>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descr="A close up of a sign&#10;&#10;Description automatically generated">
            <a:extLst>
              <a:ext uri="{FF2B5EF4-FFF2-40B4-BE49-F238E27FC236}">
                <a16:creationId xmlns:a16="http://schemas.microsoft.com/office/drawing/2014/main" id="{BAC6D8AD-CA79-4C3F-8A1A-8303C5E782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59883" y="4454838"/>
            <a:ext cx="1752600" cy="1820493"/>
          </a:xfrm>
          <a:prstGeom prst="rect">
            <a:avLst/>
          </a:prstGeom>
        </p:spPr>
      </p:pic>
    </p:spTree>
    <p:extLst>
      <p:ext uri="{BB962C8B-B14F-4D97-AF65-F5344CB8AC3E}">
        <p14:creationId xmlns:p14="http://schemas.microsoft.com/office/powerpoint/2010/main" val="2131867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43819165-E516-4B3B-9C91-16262C949101}" type="datetime1">
              <a:rPr lang="en-US" smtClean="0"/>
              <a:pPr>
                <a:defRPr/>
              </a:pPr>
              <a:t>5/31/2022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40D6223-035F-44D1-8502-C3E863F1BF85}" type="slidenum">
              <a:rPr lang="en-US" smtClean="0"/>
              <a:pPr>
                <a:defRPr/>
              </a:pPr>
              <a:t>‹#›</a:t>
            </a:fld>
            <a:endParaRPr lang="en-US"/>
          </a:p>
        </p:txBody>
      </p:sp>
      <p:pic>
        <p:nvPicPr>
          <p:cNvPr id="7" name="Picture 6" descr="Logo&#10;&#10;Description automatically generated">
            <a:extLst>
              <a:ext uri="{FF2B5EF4-FFF2-40B4-BE49-F238E27FC236}">
                <a16:creationId xmlns:a16="http://schemas.microsoft.com/office/drawing/2014/main" id="{40EC518D-4C9C-4CBC-BCB3-ABCD6491C4F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401" b="-1"/>
          <a:stretch/>
        </p:blipFill>
        <p:spPr>
          <a:xfrm>
            <a:off x="5874650" y="6410815"/>
            <a:ext cx="442699" cy="439615"/>
          </a:xfrm>
          <a:prstGeom prst="ellipse">
            <a:avLst/>
          </a:prstGeom>
        </p:spPr>
      </p:pic>
    </p:spTree>
    <p:extLst>
      <p:ext uri="{BB962C8B-B14F-4D97-AF65-F5344CB8AC3E}">
        <p14:creationId xmlns:p14="http://schemas.microsoft.com/office/powerpoint/2010/main" val="89871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B2C21A2D-24CD-4BA6-B7B2-D9E6C300F433}" type="datetime1">
              <a:rPr lang="en-US" smtClean="0"/>
              <a:pPr>
                <a:defRPr/>
              </a:pPr>
              <a:t>5/31/2022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8D045E7-8553-43BA-AFF5-2761E76E6017}" type="slidenum">
              <a:rPr lang="en-US" smtClean="0"/>
              <a:pPr>
                <a:defRPr/>
              </a:pPr>
              <a:t>‹#›</a:t>
            </a:fld>
            <a:endParaRPr lang="en-US"/>
          </a:p>
        </p:txBody>
      </p:sp>
      <p:pic>
        <p:nvPicPr>
          <p:cNvPr id="9" name="Picture 8" descr="Logo&#10;&#10;Description automatically generated">
            <a:extLst>
              <a:ext uri="{FF2B5EF4-FFF2-40B4-BE49-F238E27FC236}">
                <a16:creationId xmlns:a16="http://schemas.microsoft.com/office/drawing/2014/main" id="{AFA98D4C-5E69-432F-90E5-24382997BD6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401" b="-1"/>
          <a:stretch/>
        </p:blipFill>
        <p:spPr>
          <a:xfrm>
            <a:off x="5874650" y="6410815"/>
            <a:ext cx="442699" cy="439615"/>
          </a:xfrm>
          <a:prstGeom prst="ellipse">
            <a:avLst/>
          </a:prstGeom>
        </p:spPr>
      </p:pic>
    </p:spTree>
    <p:extLst>
      <p:ext uri="{BB962C8B-B14F-4D97-AF65-F5344CB8AC3E}">
        <p14:creationId xmlns:p14="http://schemas.microsoft.com/office/powerpoint/2010/main" val="1817755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E777F78-1ED5-4261-B752-08BD7507AB08}" type="slidenum">
              <a:rPr lang="en-US" smtClean="0"/>
              <a:pPr>
                <a:defRPr/>
              </a:pPr>
              <a:t>‹#›</a:t>
            </a:fld>
            <a:endParaRPr lang="en-US"/>
          </a:p>
        </p:txBody>
      </p:sp>
      <p:pic>
        <p:nvPicPr>
          <p:cNvPr id="8" name="Picture 7" descr="Logo&#10;&#10;Description automatically generated">
            <a:extLst>
              <a:ext uri="{FF2B5EF4-FFF2-40B4-BE49-F238E27FC236}">
                <a16:creationId xmlns:a16="http://schemas.microsoft.com/office/drawing/2014/main" id="{F5C1BE94-B378-4121-9EC8-86D0612031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97280" cy="1139787"/>
          </a:xfrm>
          <a:prstGeom prst="rect">
            <a:avLst/>
          </a:prstGeom>
        </p:spPr>
      </p:pic>
    </p:spTree>
    <p:extLst>
      <p:ext uri="{BB962C8B-B14F-4D97-AF65-F5344CB8AC3E}">
        <p14:creationId xmlns:p14="http://schemas.microsoft.com/office/powerpoint/2010/main" val="3528874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26D7DA3-0CDF-44B5-B4A7-527CE4C4E8D8}" type="slidenum">
              <a:rPr lang="en-US" smtClean="0"/>
              <a:pPr>
                <a:defRPr/>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Logo&#10;&#10;Description automatically generated">
            <a:extLst>
              <a:ext uri="{FF2B5EF4-FFF2-40B4-BE49-F238E27FC236}">
                <a16:creationId xmlns:a16="http://schemas.microsoft.com/office/drawing/2014/main" id="{03AE91C7-1E60-4081-AEEF-291471A20C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97280" cy="1139787"/>
          </a:xfrm>
          <a:prstGeom prst="rect">
            <a:avLst/>
          </a:prstGeom>
        </p:spPr>
      </p:pic>
    </p:spTree>
    <p:extLst>
      <p:ext uri="{BB962C8B-B14F-4D97-AF65-F5344CB8AC3E}">
        <p14:creationId xmlns:p14="http://schemas.microsoft.com/office/powerpoint/2010/main" val="672310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278D6E3-D77D-430C-BD36-D1C37B38D4DE}" type="slidenum">
              <a:rPr lang="en-US" smtClean="0"/>
              <a:pPr>
                <a:defRPr/>
              </a:pPr>
              <a:t>‹#›</a:t>
            </a:fld>
            <a:endParaRPr lang="en-US"/>
          </a:p>
        </p:txBody>
      </p:sp>
      <p:pic>
        <p:nvPicPr>
          <p:cNvPr id="10" name="Picture 9" descr="Logo&#10;&#10;Description automatically generated">
            <a:extLst>
              <a:ext uri="{FF2B5EF4-FFF2-40B4-BE49-F238E27FC236}">
                <a16:creationId xmlns:a16="http://schemas.microsoft.com/office/drawing/2014/main" id="{6019B893-D07D-422D-83A9-843DD8F67C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97280" cy="1139787"/>
          </a:xfrm>
          <a:prstGeom prst="rect">
            <a:avLst/>
          </a:prstGeom>
        </p:spPr>
      </p:pic>
    </p:spTree>
    <p:extLst>
      <p:ext uri="{BB962C8B-B14F-4D97-AF65-F5344CB8AC3E}">
        <p14:creationId xmlns:p14="http://schemas.microsoft.com/office/powerpoint/2010/main" val="678721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C23EA872-BCFC-40FA-8E71-0E7A1A69EE1B}" type="slidenum">
              <a:rPr lang="en-US" smtClean="0"/>
              <a:pPr>
                <a:defRPr/>
              </a:pPr>
              <a:t>‹#›</a:t>
            </a:fld>
            <a:endParaRPr lang="en-US"/>
          </a:p>
        </p:txBody>
      </p:sp>
      <p:pic>
        <p:nvPicPr>
          <p:cNvPr id="12" name="Picture 11" descr="Logo&#10;&#10;Description automatically generated">
            <a:extLst>
              <a:ext uri="{FF2B5EF4-FFF2-40B4-BE49-F238E27FC236}">
                <a16:creationId xmlns:a16="http://schemas.microsoft.com/office/drawing/2014/main" id="{FB868A95-AAA7-44C4-B20A-CF8CF6D593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97280" cy="1139787"/>
          </a:xfrm>
          <a:prstGeom prst="rect">
            <a:avLst/>
          </a:prstGeom>
        </p:spPr>
      </p:pic>
    </p:spTree>
    <p:extLst>
      <p:ext uri="{BB962C8B-B14F-4D97-AF65-F5344CB8AC3E}">
        <p14:creationId xmlns:p14="http://schemas.microsoft.com/office/powerpoint/2010/main" val="3955273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ADF3B23B-3E4E-4E59-9EFA-F1F87A10C19B}" type="slidenum">
              <a:rPr lang="en-US" smtClean="0"/>
              <a:pPr>
                <a:defRPr/>
              </a:pPr>
              <a:t>‹#›</a:t>
            </a:fld>
            <a:endParaRPr lang="en-US"/>
          </a:p>
        </p:txBody>
      </p:sp>
      <p:pic>
        <p:nvPicPr>
          <p:cNvPr id="6" name="Picture 5" descr="Logo&#10;&#10;Description automatically generated">
            <a:extLst>
              <a:ext uri="{FF2B5EF4-FFF2-40B4-BE49-F238E27FC236}">
                <a16:creationId xmlns:a16="http://schemas.microsoft.com/office/drawing/2014/main" id="{9AB0ABB6-0375-48AA-9059-24858C7E690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401" b="-1"/>
          <a:stretch/>
        </p:blipFill>
        <p:spPr>
          <a:xfrm>
            <a:off x="5874650" y="6410815"/>
            <a:ext cx="442699" cy="439615"/>
          </a:xfrm>
          <a:prstGeom prst="ellipse">
            <a:avLst/>
          </a:prstGeom>
        </p:spPr>
      </p:pic>
    </p:spTree>
    <p:extLst>
      <p:ext uri="{BB962C8B-B14F-4D97-AF65-F5344CB8AC3E}">
        <p14:creationId xmlns:p14="http://schemas.microsoft.com/office/powerpoint/2010/main" val="327309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p>
        </p:txBody>
      </p:sp>
      <p:sp>
        <p:nvSpPr>
          <p:cNvPr id="9" name="Slide Number Placeholder 8"/>
          <p:cNvSpPr>
            <a:spLocks noGrp="1"/>
          </p:cNvSpPr>
          <p:nvPr>
            <p:ph type="sldNum" sz="quarter" idx="12"/>
          </p:nvPr>
        </p:nvSpPr>
        <p:spPr/>
        <p:txBody>
          <a:bodyPr/>
          <a:lstStyle/>
          <a:p>
            <a:pPr>
              <a:defRPr/>
            </a:pPr>
            <a:fld id="{C52D3921-2985-401A-80DF-5E44EF48AB02}" type="slidenum">
              <a:rPr lang="en-US" smtClean="0"/>
              <a:pPr>
                <a:defRPr/>
              </a:pPr>
              <a:t>‹#›</a:t>
            </a:fld>
            <a:endParaRPr lang="en-US"/>
          </a:p>
        </p:txBody>
      </p:sp>
      <p:pic>
        <p:nvPicPr>
          <p:cNvPr id="7" name="Picture 6" descr="Logo&#10;&#10;Description automatically generated">
            <a:extLst>
              <a:ext uri="{FF2B5EF4-FFF2-40B4-BE49-F238E27FC236}">
                <a16:creationId xmlns:a16="http://schemas.microsoft.com/office/drawing/2014/main" id="{81D24838-4129-4E34-9C37-6E6D8F7B8A7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401" b="-1"/>
          <a:stretch/>
        </p:blipFill>
        <p:spPr>
          <a:xfrm>
            <a:off x="5874650" y="6410815"/>
            <a:ext cx="442699" cy="439615"/>
          </a:xfrm>
          <a:prstGeom prst="ellipse">
            <a:avLst/>
          </a:prstGeom>
        </p:spPr>
      </p:pic>
    </p:spTree>
    <p:extLst>
      <p:ext uri="{BB962C8B-B14F-4D97-AF65-F5344CB8AC3E}">
        <p14:creationId xmlns:p14="http://schemas.microsoft.com/office/powerpoint/2010/main" val="358933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pPr>
              <a:defRPr/>
            </a:pPr>
            <a:fld id="{AB3D4315-82D7-4179-904B-31BAF7D5BBE0}" type="datetime1">
              <a:rPr lang="en-US" smtClean="0"/>
              <a:pPr>
                <a:defRPr/>
              </a:pPr>
              <a:t>5/31/2022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AE2D9A5B-DD8F-454C-9179-0A35D7E2E983}" type="slidenum">
              <a:rPr lang="en-US" smtClean="0"/>
              <a:pPr>
                <a:defRPr/>
              </a:pPr>
              <a:t>‹#›</a:t>
            </a:fld>
            <a:endParaRPr lang="en-US"/>
          </a:p>
        </p:txBody>
      </p:sp>
      <p:pic>
        <p:nvPicPr>
          <p:cNvPr id="10" name="Picture 9" descr="Logo&#10;&#10;Description automatically generated">
            <a:extLst>
              <a:ext uri="{FF2B5EF4-FFF2-40B4-BE49-F238E27FC236}">
                <a16:creationId xmlns:a16="http://schemas.microsoft.com/office/drawing/2014/main" id="{40B6DFDE-A218-4BEC-87A1-DC23709A8B4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401" b="-1"/>
          <a:stretch/>
        </p:blipFill>
        <p:spPr>
          <a:xfrm>
            <a:off x="1417000" y="5044928"/>
            <a:ext cx="1206087" cy="1197685"/>
          </a:xfrm>
          <a:prstGeom prst="ellipse">
            <a:avLst/>
          </a:prstGeom>
        </p:spPr>
      </p:pic>
    </p:spTree>
    <p:extLst>
      <p:ext uri="{BB962C8B-B14F-4D97-AF65-F5344CB8AC3E}">
        <p14:creationId xmlns:p14="http://schemas.microsoft.com/office/powerpoint/2010/main" val="2300535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27EBC97B-49A7-4904-A5F1-929031434026}" type="datetime1">
              <a:rPr lang="en-US" smtClean="0"/>
              <a:pPr>
                <a:defRPr/>
              </a:pPr>
              <a:t>5/31/2022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6D61990-0E9F-4D94-824D-6E337C9FD00C}" type="slidenum">
              <a:rPr lang="en-US" smtClean="0"/>
              <a:pPr>
                <a:defRPr/>
              </a:pPr>
              <a:t>‹#›</a:t>
            </a:fld>
            <a:endParaRPr lang="en-US"/>
          </a:p>
        </p:txBody>
      </p:sp>
      <p:pic>
        <p:nvPicPr>
          <p:cNvPr id="10" name="Picture 9" descr="Logo&#10;&#10;Description automatically generated">
            <a:extLst>
              <a:ext uri="{FF2B5EF4-FFF2-40B4-BE49-F238E27FC236}">
                <a16:creationId xmlns:a16="http://schemas.microsoft.com/office/drawing/2014/main" id="{8C2A1C47-D910-44BE-AFBA-D8C2702A91C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401" b="-1"/>
          <a:stretch/>
        </p:blipFill>
        <p:spPr>
          <a:xfrm>
            <a:off x="5874650" y="6410815"/>
            <a:ext cx="442699" cy="439615"/>
          </a:xfrm>
          <a:prstGeom prst="ellipse">
            <a:avLst/>
          </a:prstGeom>
        </p:spPr>
      </p:pic>
    </p:spTree>
    <p:extLst>
      <p:ext uri="{BB962C8B-B14F-4D97-AF65-F5344CB8AC3E}">
        <p14:creationId xmlns:p14="http://schemas.microsoft.com/office/powerpoint/2010/main" val="1018124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pPr>
              <a:defRPr/>
            </a:pPr>
            <a:fld id="{660B35E3-20DD-41A1-A83A-A34FA4A6B2EF}" type="datetime1">
              <a:rPr lang="en-US" smtClean="0"/>
              <a:pPr>
                <a:defRPr/>
              </a:pPr>
              <a:t>5/31/2022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a:defRPr/>
            </a:pPr>
            <a:fld id="{FF7D3BBC-E1C8-4215-B3AF-C3CC3B2EB973}" type="slidenum">
              <a:rPr lang="en-US" smtClean="0"/>
              <a:pPr>
                <a:defRPr/>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2755526"/>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video" Target="https://www.youtube.com/embed/09FF5_aM9rY?feature=oembed" TargetMode="Externa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video" Target="https://www.youtube.com/embed/A7Cn1p4eMHk?feature=oembed" TargetMode="Externa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video" Target="https://www.youtube.com/embed/A7Cn1p4eMHk?feature=oembed" TargetMode="External"/><Relationship Id="rId6" Type="http://schemas.openxmlformats.org/officeDocument/2006/relationships/image" Target="../media/image24.jpeg"/><Relationship Id="rId5" Type="http://schemas.openxmlformats.org/officeDocument/2006/relationships/image" Target="../media/image26.png"/><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video" Target="https://www.youtube.com/embed/A7Cn1p4eMHk?feature=oembed" TargetMode="External"/><Relationship Id="rId6" Type="http://schemas.openxmlformats.org/officeDocument/2006/relationships/image" Target="../media/image24.jpeg"/><Relationship Id="rId5" Type="http://schemas.openxmlformats.org/officeDocument/2006/relationships/image" Target="../media/image28.png"/><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video" Target="https://www.youtube.com/embed/A7Cn1p4eMHk?feature=oembed" TargetMode="External"/><Relationship Id="rId6" Type="http://schemas.openxmlformats.org/officeDocument/2006/relationships/image" Target="../media/image24.jpeg"/><Relationship Id="rId5" Type="http://schemas.openxmlformats.org/officeDocument/2006/relationships/image" Target="../media/image30.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video" Target="https://www.youtube.com/embed/A7Cn1p4eMHk?feature=oembed" TargetMode="External"/><Relationship Id="rId6" Type="http://schemas.openxmlformats.org/officeDocument/2006/relationships/image" Target="../media/image24.jpeg"/><Relationship Id="rId5" Type="http://schemas.openxmlformats.org/officeDocument/2006/relationships/image" Target="../media/image20.png"/><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video" Target="https://www.youtube.com/embed/A7Cn1p4eMHk?feature=oembed" TargetMode="External"/><Relationship Id="rId6" Type="http://schemas.openxmlformats.org/officeDocument/2006/relationships/image" Target="../media/image24.jpeg"/><Relationship Id="rId5" Type="http://schemas.openxmlformats.org/officeDocument/2006/relationships/image" Target="../media/image20.png"/><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9B5D3-054C-4383-B88B-CBEA600672D0}"/>
              </a:ext>
            </a:extLst>
          </p:cNvPr>
          <p:cNvSpPr>
            <a:spLocks noGrp="1"/>
          </p:cNvSpPr>
          <p:nvPr>
            <p:ph type="ctrTitle"/>
          </p:nvPr>
        </p:nvSpPr>
        <p:spPr/>
        <p:txBody>
          <a:bodyPr/>
          <a:lstStyle/>
          <a:p>
            <a:r>
              <a:rPr lang="en-US"/>
              <a:t>Chino Basin Watermaster</a:t>
            </a:r>
          </a:p>
        </p:txBody>
      </p:sp>
      <p:sp>
        <p:nvSpPr>
          <p:cNvPr id="3" name="Subtitle 2">
            <a:extLst>
              <a:ext uri="{FF2B5EF4-FFF2-40B4-BE49-F238E27FC236}">
                <a16:creationId xmlns:a16="http://schemas.microsoft.com/office/drawing/2014/main" id="{ADF0E972-EC6E-4E2C-837E-7BE792DE5099}"/>
              </a:ext>
            </a:extLst>
          </p:cNvPr>
          <p:cNvSpPr>
            <a:spLocks noGrp="1"/>
          </p:cNvSpPr>
          <p:nvPr>
            <p:ph type="subTitle" idx="1"/>
          </p:nvPr>
        </p:nvSpPr>
        <p:spPr/>
        <p:txBody>
          <a:bodyPr>
            <a:normAutofit fontScale="85000" lnSpcReduction="20000"/>
          </a:bodyPr>
          <a:lstStyle/>
          <a:p>
            <a:r>
              <a:rPr lang="en-US" dirty="0"/>
              <a:t>Role of the board and committees</a:t>
            </a:r>
          </a:p>
          <a:p>
            <a:r>
              <a:rPr lang="en-US"/>
              <a:t>Board workshop</a:t>
            </a:r>
          </a:p>
          <a:p>
            <a:r>
              <a:rPr lang="en-US" dirty="0"/>
              <a:t>May 26, 2022</a:t>
            </a:r>
          </a:p>
        </p:txBody>
      </p:sp>
      <p:sp>
        <p:nvSpPr>
          <p:cNvPr id="4" name="Slide Number Placeholder 3">
            <a:extLst>
              <a:ext uri="{FF2B5EF4-FFF2-40B4-BE49-F238E27FC236}">
                <a16:creationId xmlns:a16="http://schemas.microsoft.com/office/drawing/2014/main" id="{646209FA-055F-4345-88E3-825478324C45}"/>
              </a:ext>
            </a:extLst>
          </p:cNvPr>
          <p:cNvSpPr>
            <a:spLocks noGrp="1"/>
          </p:cNvSpPr>
          <p:nvPr>
            <p:ph type="sldNum" sz="quarter" idx="12"/>
          </p:nvPr>
        </p:nvSpPr>
        <p:spPr/>
        <p:txBody>
          <a:bodyPr/>
          <a:lstStyle/>
          <a:p>
            <a:pPr>
              <a:defRPr/>
            </a:pPr>
            <a:fld id="{72ABE5A0-5B83-4601-B716-5ACD9E3C2C6C}" type="slidenum">
              <a:rPr lang="en-US" smtClean="0"/>
              <a:pPr>
                <a:defRPr/>
              </a:pPr>
              <a:t>1</a:t>
            </a:fld>
            <a:endParaRPr lang="en-US"/>
          </a:p>
        </p:txBody>
      </p:sp>
    </p:spTree>
    <p:extLst>
      <p:ext uri="{BB962C8B-B14F-4D97-AF65-F5344CB8AC3E}">
        <p14:creationId xmlns:p14="http://schemas.microsoft.com/office/powerpoint/2010/main" val="3275254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783BECE-A574-95C1-AAD1-D9B92E178C72}"/>
              </a:ext>
            </a:extLst>
          </p:cNvPr>
          <p:cNvSpPr>
            <a:spLocks noGrp="1"/>
          </p:cNvSpPr>
          <p:nvPr>
            <p:ph type="title"/>
          </p:nvPr>
        </p:nvSpPr>
        <p:spPr>
          <a:xfrm>
            <a:off x="457200" y="594359"/>
            <a:ext cx="3200400" cy="2286000"/>
          </a:xfrm>
        </p:spPr>
        <p:txBody>
          <a:bodyPr>
            <a:normAutofit fontScale="90000"/>
          </a:bodyPr>
          <a:lstStyle/>
          <a:p>
            <a:r>
              <a:rPr lang="en-US" sz="3600" b="0" i="0">
                <a:effectLst/>
              </a:rPr>
              <a:t>II. Watermaster Board Discretionary Function </a:t>
            </a:r>
            <a:br>
              <a:rPr lang="en-US" sz="5400" b="0" i="0">
                <a:effectLst/>
              </a:rPr>
            </a:br>
            <a:endParaRPr lang="en-US"/>
          </a:p>
        </p:txBody>
      </p:sp>
      <p:sp>
        <p:nvSpPr>
          <p:cNvPr id="10" name="Text Placeholder 3">
            <a:extLst>
              <a:ext uri="{FF2B5EF4-FFF2-40B4-BE49-F238E27FC236}">
                <a16:creationId xmlns:a16="http://schemas.microsoft.com/office/drawing/2014/main" id="{D61D2AA5-F768-CEEC-13E8-B750BA27953F}"/>
              </a:ext>
            </a:extLst>
          </p:cNvPr>
          <p:cNvSpPr>
            <a:spLocks noGrp="1"/>
          </p:cNvSpPr>
          <p:nvPr>
            <p:ph type="body" sz="half" idx="2"/>
          </p:nvPr>
        </p:nvSpPr>
        <p:spPr>
          <a:xfrm>
            <a:off x="457200" y="2926080"/>
            <a:ext cx="3200400" cy="3379124"/>
          </a:xfrm>
        </p:spPr>
        <p:txBody>
          <a:bodyPr/>
          <a:lstStyle/>
          <a:p>
            <a:endParaRPr lang="en-US"/>
          </a:p>
        </p:txBody>
      </p:sp>
      <p:sp>
        <p:nvSpPr>
          <p:cNvPr id="2" name="Slide Number Placeholder 1">
            <a:extLst>
              <a:ext uri="{FF2B5EF4-FFF2-40B4-BE49-F238E27FC236}">
                <a16:creationId xmlns:a16="http://schemas.microsoft.com/office/drawing/2014/main" id="{B73C4A3E-13E8-4C65-B930-98F92424B1DE}"/>
              </a:ext>
            </a:extLst>
          </p:cNvPr>
          <p:cNvSpPr>
            <a:spLocks noGrp="1"/>
          </p:cNvSpPr>
          <p:nvPr>
            <p:ph type="sldNum" sz="quarter" idx="12"/>
          </p:nvPr>
        </p:nvSpPr>
        <p:spPr>
          <a:xfrm>
            <a:off x="9900458" y="6459785"/>
            <a:ext cx="1312025" cy="365125"/>
          </a:xfrm>
        </p:spPr>
        <p:txBody>
          <a:bodyPr anchor="ctr">
            <a:normAutofit/>
          </a:bodyPr>
          <a:lstStyle/>
          <a:p>
            <a:pPr>
              <a:spcAft>
                <a:spcPts val="600"/>
              </a:spcAft>
              <a:defRPr/>
            </a:pPr>
            <a:fld id="{C52D3921-2985-401A-80DF-5E44EF48AB02}" type="slidenum">
              <a:rPr lang="en-US" smtClean="0"/>
              <a:pPr>
                <a:spcAft>
                  <a:spcPts val="600"/>
                </a:spcAft>
                <a:defRPr/>
              </a:pPr>
              <a:t>10</a:t>
            </a:fld>
            <a:endParaRPr lang="en-US"/>
          </a:p>
        </p:txBody>
      </p:sp>
      <p:graphicFrame>
        <p:nvGraphicFramePr>
          <p:cNvPr id="9" name="Table 8">
            <a:extLst>
              <a:ext uri="{FF2B5EF4-FFF2-40B4-BE49-F238E27FC236}">
                <a16:creationId xmlns:a16="http://schemas.microsoft.com/office/drawing/2014/main" id="{E1F98C40-FA83-4B75-9001-435AE70E1F7D}"/>
              </a:ext>
            </a:extLst>
          </p:cNvPr>
          <p:cNvGraphicFramePr>
            <a:graphicFrameLocks noGrp="1"/>
          </p:cNvGraphicFramePr>
          <p:nvPr>
            <p:extLst>
              <p:ext uri="{D42A27DB-BD31-4B8C-83A1-F6EECF244321}">
                <p14:modId xmlns:p14="http://schemas.microsoft.com/office/powerpoint/2010/main" val="1499792476"/>
              </p:ext>
            </p:extLst>
          </p:nvPr>
        </p:nvGraphicFramePr>
        <p:xfrm>
          <a:off x="4824771" y="594359"/>
          <a:ext cx="6496724" cy="5519125"/>
        </p:xfrm>
        <a:graphic>
          <a:graphicData uri="http://schemas.openxmlformats.org/drawingml/2006/table">
            <a:tbl>
              <a:tblPr firstRow="1" bandRow="1">
                <a:tableStyleId>{3B4B98B0-60AC-42C2-AFA5-B58CD77FA1E5}</a:tableStyleId>
              </a:tblPr>
              <a:tblGrid>
                <a:gridCol w="2916678">
                  <a:extLst>
                    <a:ext uri="{9D8B030D-6E8A-4147-A177-3AD203B41FA5}">
                      <a16:colId xmlns:a16="http://schemas.microsoft.com/office/drawing/2014/main" val="800126981"/>
                    </a:ext>
                  </a:extLst>
                </a:gridCol>
                <a:gridCol w="3580046">
                  <a:extLst>
                    <a:ext uri="{9D8B030D-6E8A-4147-A177-3AD203B41FA5}">
                      <a16:colId xmlns:a16="http://schemas.microsoft.com/office/drawing/2014/main" val="3337546212"/>
                    </a:ext>
                  </a:extLst>
                </a:gridCol>
              </a:tblGrid>
              <a:tr h="2186329">
                <a:tc>
                  <a:txBody>
                    <a:bodyPr/>
                    <a:lstStyle/>
                    <a:p>
                      <a:pPr algn="l" rtl="0" fontAlgn="base"/>
                      <a:r>
                        <a:rPr lang="en-US" sz="1500" b="0">
                          <a:effectLst/>
                        </a:rPr>
                        <a:t>Type of Actions </a:t>
                      </a:r>
                      <a:endParaRPr lang="en-US" sz="2500" b="0" i="0">
                        <a:effectLst/>
                      </a:endParaRPr>
                    </a:p>
                  </a:txBody>
                  <a:tcPr marL="66261" marR="66261" marT="33130" marB="33130" anchor="ctr"/>
                </a:tc>
                <a:tc>
                  <a:txBody>
                    <a:bodyPr/>
                    <a:lstStyle/>
                    <a:p>
                      <a:pPr marL="0" algn="l" defTabSz="914400" rtl="0" eaLnBrk="1" fontAlgn="base" latinLnBrk="0" hangingPunct="1"/>
                      <a:r>
                        <a:rPr lang="en-US" sz="1500" b="0" kern="1200">
                          <a:solidFill>
                            <a:schemeClr val="tx1"/>
                          </a:solidFill>
                          <a:effectLst/>
                          <a:latin typeface="+mn-lt"/>
                          <a:ea typeface="+mn-ea"/>
                          <a:cs typeface="+mn-cs"/>
                        </a:rPr>
                        <a:t>Develop an Optimum Basin Management Program </a:t>
                      </a:r>
                    </a:p>
                  </a:txBody>
                  <a:tcPr marL="66261" marR="66261" marT="33130" marB="33130" anchor="ctr"/>
                </a:tc>
                <a:extLst>
                  <a:ext uri="{0D108BD9-81ED-4DB2-BD59-A6C34878D82A}">
                    <a16:rowId xmlns:a16="http://schemas.microsoft.com/office/drawing/2014/main" val="3667001278"/>
                  </a:ext>
                </a:extLst>
              </a:tr>
              <a:tr h="803676">
                <a:tc>
                  <a:txBody>
                    <a:bodyPr/>
                    <a:lstStyle/>
                    <a:p>
                      <a:pPr algn="l" rtl="0" fontAlgn="base"/>
                      <a:r>
                        <a:rPr lang="en-US" sz="1500" b="0">
                          <a:effectLst/>
                        </a:rPr>
                        <a:t> </a:t>
                      </a:r>
                    </a:p>
                    <a:p>
                      <a:pPr algn="l" rtl="0" fontAlgn="base"/>
                      <a:r>
                        <a:rPr lang="en-US" sz="1500" b="0">
                          <a:effectLst/>
                        </a:rPr>
                        <a:t>Pools and Advisory Committee Role </a:t>
                      </a:r>
                      <a:endParaRPr lang="en-US" sz="2500" b="0" i="0">
                        <a:effectLst/>
                      </a:endParaRPr>
                    </a:p>
                  </a:txBody>
                  <a:tcPr marL="66261" marR="66261" marT="33130" marB="33130"/>
                </a:tc>
                <a:tc>
                  <a:txBody>
                    <a:bodyPr/>
                    <a:lstStyle/>
                    <a:p>
                      <a:pPr algn="l" rtl="0" fontAlgn="base"/>
                      <a:r>
                        <a:rPr lang="en-US" sz="1500" b="0">
                          <a:effectLst/>
                        </a:rPr>
                        <a:t> </a:t>
                      </a:r>
                    </a:p>
                    <a:p>
                      <a:pPr algn="l" rtl="0" fontAlgn="base"/>
                      <a:r>
                        <a:rPr lang="en-US" sz="1500" b="0">
                          <a:effectLst/>
                        </a:rPr>
                        <a:t>Advice and assistance </a:t>
                      </a:r>
                      <a:endParaRPr lang="en-US" sz="2500" b="0" i="0">
                        <a:effectLst/>
                      </a:endParaRPr>
                    </a:p>
                  </a:txBody>
                  <a:tcPr marL="66261" marR="66261" marT="33130" marB="33130"/>
                </a:tc>
                <a:extLst>
                  <a:ext uri="{0D108BD9-81ED-4DB2-BD59-A6C34878D82A}">
                    <a16:rowId xmlns:a16="http://schemas.microsoft.com/office/drawing/2014/main" val="842266540"/>
                  </a:ext>
                </a:extLst>
              </a:tr>
              <a:tr h="1264560">
                <a:tc>
                  <a:txBody>
                    <a:bodyPr/>
                    <a:lstStyle/>
                    <a:p>
                      <a:pPr algn="l" rtl="0" fontAlgn="base"/>
                      <a:r>
                        <a:rPr lang="en-US" sz="1500" b="0">
                          <a:effectLst/>
                        </a:rPr>
                        <a:t> </a:t>
                      </a:r>
                    </a:p>
                    <a:p>
                      <a:pPr algn="l" rtl="0" fontAlgn="base"/>
                      <a:r>
                        <a:rPr lang="en-US" sz="1500" b="0">
                          <a:effectLst/>
                        </a:rPr>
                        <a:t> </a:t>
                      </a:r>
                      <a:endParaRPr lang="en-US" sz="2500" b="0">
                        <a:effectLst/>
                      </a:endParaRPr>
                    </a:p>
                    <a:p>
                      <a:pPr algn="l" rtl="0" fontAlgn="base"/>
                      <a:r>
                        <a:rPr lang="en-US" sz="1500" b="0">
                          <a:effectLst/>
                        </a:rPr>
                        <a:t> </a:t>
                      </a:r>
                      <a:endParaRPr lang="en-US" sz="2500" b="0">
                        <a:effectLst/>
                      </a:endParaRPr>
                    </a:p>
                    <a:p>
                      <a:pPr algn="l" rtl="0" fontAlgn="base"/>
                      <a:r>
                        <a:rPr lang="en-US" sz="1500" b="0">
                          <a:effectLst/>
                        </a:rPr>
                        <a:t>Watermaster Board Role </a:t>
                      </a:r>
                      <a:endParaRPr lang="en-US" sz="2500" b="0" i="0">
                        <a:effectLst/>
                      </a:endParaRPr>
                    </a:p>
                  </a:txBody>
                  <a:tcPr marL="66261" marR="66261" marT="33130" marB="33130"/>
                </a:tc>
                <a:tc>
                  <a:txBody>
                    <a:bodyPr/>
                    <a:lstStyle/>
                    <a:p>
                      <a:pPr algn="l" rtl="0" fontAlgn="base"/>
                      <a:r>
                        <a:rPr lang="en-US" sz="1500" b="0">
                          <a:effectLst/>
                        </a:rPr>
                        <a:t> </a:t>
                      </a:r>
                    </a:p>
                    <a:p>
                      <a:pPr algn="l" rtl="0" fontAlgn="base"/>
                      <a:r>
                        <a:rPr lang="en-US" sz="1500" b="0">
                          <a:effectLst/>
                        </a:rPr>
                        <a:t> </a:t>
                      </a:r>
                      <a:endParaRPr lang="en-US" sz="2500" b="0">
                        <a:effectLst/>
                      </a:endParaRPr>
                    </a:p>
                    <a:p>
                      <a:pPr algn="l" rtl="0" fontAlgn="base"/>
                      <a:r>
                        <a:rPr lang="en-US" sz="1500" b="0">
                          <a:effectLst/>
                        </a:rPr>
                        <a:t> </a:t>
                      </a:r>
                      <a:endParaRPr lang="en-US" sz="2500" b="0">
                        <a:effectLst/>
                      </a:endParaRPr>
                    </a:p>
                    <a:p>
                      <a:pPr algn="l" rtl="0" fontAlgn="base"/>
                      <a:r>
                        <a:rPr lang="en-US" sz="1500" b="0">
                          <a:effectLst/>
                        </a:rPr>
                        <a:t>Approval; must notify the Advisory Committee </a:t>
                      </a:r>
                      <a:endParaRPr lang="en-US" sz="2500" b="0" i="0">
                        <a:effectLst/>
                      </a:endParaRPr>
                    </a:p>
                  </a:txBody>
                  <a:tcPr marL="66261" marR="66261" marT="33130" marB="33130"/>
                </a:tc>
                <a:extLst>
                  <a:ext uri="{0D108BD9-81ED-4DB2-BD59-A6C34878D82A}">
                    <a16:rowId xmlns:a16="http://schemas.microsoft.com/office/drawing/2014/main" val="4026220842"/>
                  </a:ext>
                </a:extLst>
              </a:tr>
              <a:tr h="1264560">
                <a:tc>
                  <a:txBody>
                    <a:bodyPr/>
                    <a:lstStyle/>
                    <a:p>
                      <a:pPr algn="l" rtl="0" fontAlgn="base"/>
                      <a:r>
                        <a:rPr lang="en-US" sz="1500" b="0" i="0">
                          <a:effectLst/>
                        </a:rPr>
                        <a:t>Appears on Staff Reports as</a:t>
                      </a:r>
                    </a:p>
                  </a:txBody>
                  <a:tcPr marL="66261" marR="66261" marT="33130" marB="33130" anchor="ctr"/>
                </a:tc>
                <a:tc>
                  <a:txBody>
                    <a:bodyPr/>
                    <a:lstStyle/>
                    <a:p>
                      <a:pPr algn="l" rtl="0" fontAlgn="base"/>
                      <a:r>
                        <a:rPr lang="en-US" sz="1500" b="0" i="0">
                          <a:effectLst/>
                          <a:latin typeface="+mn-lt"/>
                        </a:rPr>
                        <a:t>[Discretionary Function]</a:t>
                      </a:r>
                    </a:p>
                  </a:txBody>
                  <a:tcPr marL="66261" marR="66261" marT="33130" marB="33130" anchor="ctr"/>
                </a:tc>
                <a:extLst>
                  <a:ext uri="{0D108BD9-81ED-4DB2-BD59-A6C34878D82A}">
                    <a16:rowId xmlns:a16="http://schemas.microsoft.com/office/drawing/2014/main" val="1902016531"/>
                  </a:ext>
                </a:extLst>
              </a:tr>
            </a:tbl>
          </a:graphicData>
        </a:graphic>
      </p:graphicFrame>
    </p:spTree>
    <p:extLst>
      <p:ext uri="{BB962C8B-B14F-4D97-AF65-F5344CB8AC3E}">
        <p14:creationId xmlns:p14="http://schemas.microsoft.com/office/powerpoint/2010/main" val="630582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CB4F1-1C55-481F-B896-6BC03D702D7B}"/>
              </a:ext>
            </a:extLst>
          </p:cNvPr>
          <p:cNvSpPr>
            <a:spLocks noGrp="1"/>
          </p:cNvSpPr>
          <p:nvPr>
            <p:ph type="title"/>
          </p:nvPr>
        </p:nvSpPr>
        <p:spPr/>
        <p:txBody>
          <a:bodyPr/>
          <a:lstStyle/>
          <a:p>
            <a:r>
              <a:rPr lang="en-US"/>
              <a:t>Examples</a:t>
            </a:r>
          </a:p>
        </p:txBody>
      </p:sp>
      <p:sp>
        <p:nvSpPr>
          <p:cNvPr id="3" name="Content Placeholder 2">
            <a:extLst>
              <a:ext uri="{FF2B5EF4-FFF2-40B4-BE49-F238E27FC236}">
                <a16:creationId xmlns:a16="http://schemas.microsoft.com/office/drawing/2014/main" id="{B1A1A540-DC0D-4546-BE2F-5CCF35D978D0}"/>
              </a:ext>
            </a:extLst>
          </p:cNvPr>
          <p:cNvSpPr>
            <a:spLocks noGrp="1"/>
          </p:cNvSpPr>
          <p:nvPr>
            <p:ph idx="1"/>
          </p:nvPr>
        </p:nvSpPr>
        <p:spPr/>
        <p:txBody>
          <a:bodyPr>
            <a:normAutofit/>
          </a:bodyPr>
          <a:lstStyle/>
          <a:p>
            <a:r>
              <a:rPr lang="en-US" sz="2800"/>
              <a:t>OBMP Semi-Annual Report</a:t>
            </a:r>
          </a:p>
          <a:p>
            <a:r>
              <a:rPr lang="en-US" sz="2800"/>
              <a:t>Ground Level Monitoring Committee Report</a:t>
            </a:r>
          </a:p>
          <a:p>
            <a:r>
              <a:rPr lang="en-US" sz="2800"/>
              <a:t>2020 OBMP Update</a:t>
            </a:r>
          </a:p>
          <a:p>
            <a:pPr marL="0" indent="0">
              <a:buNone/>
            </a:pPr>
            <a:endParaRPr lang="en-US" sz="2800"/>
          </a:p>
        </p:txBody>
      </p:sp>
      <p:sp>
        <p:nvSpPr>
          <p:cNvPr id="4" name="Slide Number Placeholder 3">
            <a:extLst>
              <a:ext uri="{FF2B5EF4-FFF2-40B4-BE49-F238E27FC236}">
                <a16:creationId xmlns:a16="http://schemas.microsoft.com/office/drawing/2014/main" id="{24F3C4CF-3C1F-48AA-B7B0-54AC2A0A4325}"/>
              </a:ext>
            </a:extLst>
          </p:cNvPr>
          <p:cNvSpPr>
            <a:spLocks noGrp="1"/>
          </p:cNvSpPr>
          <p:nvPr>
            <p:ph type="sldNum" sz="quarter" idx="12"/>
          </p:nvPr>
        </p:nvSpPr>
        <p:spPr/>
        <p:txBody>
          <a:bodyPr/>
          <a:lstStyle/>
          <a:p>
            <a:pPr>
              <a:defRPr/>
            </a:pPr>
            <a:fld id="{7E777F78-1ED5-4261-B752-08BD7507AB08}" type="slidenum">
              <a:rPr lang="en-US" smtClean="0"/>
              <a:pPr>
                <a:defRPr/>
              </a:pPr>
              <a:t>11</a:t>
            </a:fld>
            <a:endParaRPr lang="en-US"/>
          </a:p>
        </p:txBody>
      </p:sp>
    </p:spTree>
    <p:extLst>
      <p:ext uri="{BB962C8B-B14F-4D97-AF65-F5344CB8AC3E}">
        <p14:creationId xmlns:p14="http://schemas.microsoft.com/office/powerpoint/2010/main" val="1727497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783BECE-A574-95C1-AAD1-D9B92E178C72}"/>
              </a:ext>
            </a:extLst>
          </p:cNvPr>
          <p:cNvSpPr>
            <a:spLocks noGrp="1"/>
          </p:cNvSpPr>
          <p:nvPr>
            <p:ph type="title"/>
          </p:nvPr>
        </p:nvSpPr>
        <p:spPr>
          <a:xfrm>
            <a:off x="457200" y="594359"/>
            <a:ext cx="3200400" cy="2286000"/>
          </a:xfrm>
        </p:spPr>
        <p:txBody>
          <a:bodyPr>
            <a:normAutofit fontScale="90000"/>
          </a:bodyPr>
          <a:lstStyle/>
          <a:p>
            <a:r>
              <a:rPr lang="en-US" sz="3600" b="0" i="0">
                <a:effectLst/>
              </a:rPr>
              <a:t>II. Watermaster Board Discretionary Function </a:t>
            </a:r>
            <a:br>
              <a:rPr lang="en-US" sz="5400" b="0" i="0">
                <a:effectLst/>
              </a:rPr>
            </a:br>
            <a:endParaRPr lang="en-US"/>
          </a:p>
        </p:txBody>
      </p:sp>
      <p:sp>
        <p:nvSpPr>
          <p:cNvPr id="10" name="Text Placeholder 3">
            <a:extLst>
              <a:ext uri="{FF2B5EF4-FFF2-40B4-BE49-F238E27FC236}">
                <a16:creationId xmlns:a16="http://schemas.microsoft.com/office/drawing/2014/main" id="{D61D2AA5-F768-CEEC-13E8-B750BA27953F}"/>
              </a:ext>
            </a:extLst>
          </p:cNvPr>
          <p:cNvSpPr>
            <a:spLocks noGrp="1"/>
          </p:cNvSpPr>
          <p:nvPr>
            <p:ph type="body" sz="half" idx="2"/>
          </p:nvPr>
        </p:nvSpPr>
        <p:spPr>
          <a:xfrm>
            <a:off x="457200" y="2926080"/>
            <a:ext cx="3200400" cy="3379124"/>
          </a:xfrm>
        </p:spPr>
        <p:txBody>
          <a:bodyPr>
            <a:normAutofit/>
          </a:bodyPr>
          <a:lstStyle/>
          <a:p>
            <a:r>
              <a:rPr lang="en-US" sz="3200"/>
              <a:t>Example:</a:t>
            </a:r>
          </a:p>
        </p:txBody>
      </p:sp>
      <p:sp>
        <p:nvSpPr>
          <p:cNvPr id="2" name="Slide Number Placeholder 1">
            <a:extLst>
              <a:ext uri="{FF2B5EF4-FFF2-40B4-BE49-F238E27FC236}">
                <a16:creationId xmlns:a16="http://schemas.microsoft.com/office/drawing/2014/main" id="{B73C4A3E-13E8-4C65-B930-98F92424B1DE}"/>
              </a:ext>
            </a:extLst>
          </p:cNvPr>
          <p:cNvSpPr>
            <a:spLocks noGrp="1"/>
          </p:cNvSpPr>
          <p:nvPr>
            <p:ph type="sldNum" sz="quarter" idx="12"/>
          </p:nvPr>
        </p:nvSpPr>
        <p:spPr>
          <a:xfrm>
            <a:off x="9900458" y="6459785"/>
            <a:ext cx="1312025" cy="365125"/>
          </a:xfrm>
        </p:spPr>
        <p:txBody>
          <a:bodyPr anchor="ctr">
            <a:normAutofit/>
          </a:bodyPr>
          <a:lstStyle/>
          <a:p>
            <a:pPr>
              <a:spcAft>
                <a:spcPts val="600"/>
              </a:spcAft>
              <a:defRPr/>
            </a:pPr>
            <a:fld id="{C52D3921-2985-401A-80DF-5E44EF48AB02}" type="slidenum">
              <a:rPr lang="en-US" smtClean="0"/>
              <a:pPr>
                <a:spcAft>
                  <a:spcPts val="600"/>
                </a:spcAft>
                <a:defRPr/>
              </a:pPr>
              <a:t>12</a:t>
            </a:fld>
            <a:endParaRPr lang="en-US"/>
          </a:p>
        </p:txBody>
      </p:sp>
      <p:pic>
        <p:nvPicPr>
          <p:cNvPr id="4" name="Picture 3">
            <a:extLst>
              <a:ext uri="{FF2B5EF4-FFF2-40B4-BE49-F238E27FC236}">
                <a16:creationId xmlns:a16="http://schemas.microsoft.com/office/drawing/2014/main" id="{DC379432-57F8-47FE-9CA3-CAA4FC510F81}"/>
              </a:ext>
            </a:extLst>
          </p:cNvPr>
          <p:cNvPicPr>
            <a:picLocks noChangeAspect="1"/>
          </p:cNvPicPr>
          <p:nvPr/>
        </p:nvPicPr>
        <p:blipFill>
          <a:blip r:embed="rId2"/>
          <a:stretch>
            <a:fillRect/>
          </a:stretch>
        </p:blipFill>
        <p:spPr>
          <a:xfrm>
            <a:off x="4160060" y="0"/>
            <a:ext cx="6468495" cy="5066433"/>
          </a:xfrm>
          <a:prstGeom prst="rect">
            <a:avLst/>
          </a:prstGeom>
        </p:spPr>
      </p:pic>
      <p:pic>
        <p:nvPicPr>
          <p:cNvPr id="6" name="Picture 5">
            <a:extLst>
              <a:ext uri="{FF2B5EF4-FFF2-40B4-BE49-F238E27FC236}">
                <a16:creationId xmlns:a16="http://schemas.microsoft.com/office/drawing/2014/main" id="{ED782D7F-F64F-474A-8AEB-E4F0926E6AD0}"/>
              </a:ext>
            </a:extLst>
          </p:cNvPr>
          <p:cNvPicPr>
            <a:picLocks noChangeAspect="1"/>
          </p:cNvPicPr>
          <p:nvPr/>
        </p:nvPicPr>
        <p:blipFill>
          <a:blip r:embed="rId3"/>
          <a:stretch>
            <a:fillRect/>
          </a:stretch>
        </p:blipFill>
        <p:spPr>
          <a:xfrm>
            <a:off x="4442909" y="5272630"/>
            <a:ext cx="5927464" cy="1585370"/>
          </a:xfrm>
          <a:prstGeom prst="rect">
            <a:avLst/>
          </a:prstGeom>
        </p:spPr>
      </p:pic>
    </p:spTree>
    <p:extLst>
      <p:ext uri="{BB962C8B-B14F-4D97-AF65-F5344CB8AC3E}">
        <p14:creationId xmlns:p14="http://schemas.microsoft.com/office/powerpoint/2010/main" val="1152431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940F51-357D-4528-BF07-41844730FF26}"/>
              </a:ext>
            </a:extLst>
          </p:cNvPr>
          <p:cNvSpPr>
            <a:spLocks noGrp="1"/>
          </p:cNvSpPr>
          <p:nvPr>
            <p:ph type="sldNum" sz="quarter" idx="12"/>
          </p:nvPr>
        </p:nvSpPr>
        <p:spPr/>
        <p:txBody>
          <a:bodyPr/>
          <a:lstStyle/>
          <a:p>
            <a:pPr>
              <a:defRPr/>
            </a:pPr>
            <a:fld id="{C52D3921-2985-401A-80DF-5E44EF48AB02}" type="slidenum">
              <a:rPr lang="en-US" smtClean="0"/>
              <a:pPr>
                <a:defRPr/>
              </a:pPr>
              <a:t>13</a:t>
            </a:fld>
            <a:endParaRPr lang="en-US"/>
          </a:p>
        </p:txBody>
      </p:sp>
      <p:graphicFrame>
        <p:nvGraphicFramePr>
          <p:cNvPr id="4" name="Table 3">
            <a:extLst>
              <a:ext uri="{FF2B5EF4-FFF2-40B4-BE49-F238E27FC236}">
                <a16:creationId xmlns:a16="http://schemas.microsoft.com/office/drawing/2014/main" id="{A9CC48ED-85FC-4910-9A7C-E01BE5972FC9}"/>
              </a:ext>
            </a:extLst>
          </p:cNvPr>
          <p:cNvGraphicFramePr>
            <a:graphicFrameLocks noGrp="1"/>
          </p:cNvGraphicFramePr>
          <p:nvPr>
            <p:extLst>
              <p:ext uri="{D42A27DB-BD31-4B8C-83A1-F6EECF244321}">
                <p14:modId xmlns:p14="http://schemas.microsoft.com/office/powerpoint/2010/main" val="2589901278"/>
              </p:ext>
            </p:extLst>
          </p:nvPr>
        </p:nvGraphicFramePr>
        <p:xfrm>
          <a:off x="527126" y="0"/>
          <a:ext cx="11424619" cy="6323430"/>
        </p:xfrm>
        <a:graphic>
          <a:graphicData uri="http://schemas.openxmlformats.org/drawingml/2006/table">
            <a:tbl>
              <a:tblPr/>
              <a:tblGrid>
                <a:gridCol w="1717426">
                  <a:extLst>
                    <a:ext uri="{9D8B030D-6E8A-4147-A177-3AD203B41FA5}">
                      <a16:colId xmlns:a16="http://schemas.microsoft.com/office/drawing/2014/main" val="3378259968"/>
                    </a:ext>
                  </a:extLst>
                </a:gridCol>
                <a:gridCol w="2165451">
                  <a:extLst>
                    <a:ext uri="{9D8B030D-6E8A-4147-A177-3AD203B41FA5}">
                      <a16:colId xmlns:a16="http://schemas.microsoft.com/office/drawing/2014/main" val="3488522914"/>
                    </a:ext>
                  </a:extLst>
                </a:gridCol>
                <a:gridCol w="1866767">
                  <a:extLst>
                    <a:ext uri="{9D8B030D-6E8A-4147-A177-3AD203B41FA5}">
                      <a16:colId xmlns:a16="http://schemas.microsoft.com/office/drawing/2014/main" val="1737006843"/>
                    </a:ext>
                  </a:extLst>
                </a:gridCol>
                <a:gridCol w="3136170">
                  <a:extLst>
                    <a:ext uri="{9D8B030D-6E8A-4147-A177-3AD203B41FA5}">
                      <a16:colId xmlns:a16="http://schemas.microsoft.com/office/drawing/2014/main" val="2111171622"/>
                    </a:ext>
                  </a:extLst>
                </a:gridCol>
                <a:gridCol w="2538805">
                  <a:extLst>
                    <a:ext uri="{9D8B030D-6E8A-4147-A177-3AD203B41FA5}">
                      <a16:colId xmlns:a16="http://schemas.microsoft.com/office/drawing/2014/main" val="812515369"/>
                    </a:ext>
                  </a:extLst>
                </a:gridCol>
              </a:tblGrid>
              <a:tr h="265493">
                <a:tc gridSpan="5">
                  <a:txBody>
                    <a:bodyPr/>
                    <a:lstStyle/>
                    <a:p>
                      <a:pPr algn="ctr" rtl="0" fontAlgn="base"/>
                      <a:r>
                        <a:rPr lang="en-US" sz="1600" b="0" i="0">
                          <a:solidFill>
                            <a:srgbClr val="FFFFFF"/>
                          </a:solidFill>
                          <a:effectLst/>
                          <a:latin typeface="Gill Sans MT" panose="020B0502020104020203" pitchFamily="34" charset="0"/>
                        </a:rPr>
                        <a:t>Watermaster and Advisory Committee Respective Roles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77787372"/>
                  </a:ext>
                </a:extLst>
              </a:tr>
              <a:tr h="517712">
                <a:tc>
                  <a:txBody>
                    <a:bodyPr/>
                    <a:lstStyle/>
                    <a:p>
                      <a:pPr algn="ctr" rtl="0" fontAlgn="base"/>
                      <a:r>
                        <a:rPr lang="en-US" sz="1200" b="0" i="0">
                          <a:effectLst/>
                          <a:latin typeface="Gill Sans MT" panose="020B0502020104020203" pitchFamily="34" charset="0"/>
                        </a:rPr>
                        <a:t> </a:t>
                      </a: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en-US" sz="1200" b="0" i="0">
                          <a:effectLst/>
                          <a:latin typeface="Gill Sans MT" panose="020B0502020104020203" pitchFamily="34" charset="0"/>
                        </a:rPr>
                        <a:t>I. Watermaster Board Duties and Powers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en-US" sz="1200" b="0" i="0">
                          <a:effectLst/>
                          <a:latin typeface="Gill Sans MT" panose="020B0502020104020203" pitchFamily="34" charset="0"/>
                        </a:rPr>
                        <a:t>II. Watermaster Board Discretionary Function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en-US" sz="1200" b="0" i="0">
                          <a:effectLst/>
                          <a:latin typeface="Gill Sans MT" panose="020B0502020104020203" pitchFamily="34" charset="0"/>
                        </a:rPr>
                        <a:t>III. Upon Advisory Committee Recommendation or Advice, or Pool Committee Requirement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en-US" sz="1200" b="0" i="0">
                          <a:effectLst/>
                          <a:latin typeface="Gill Sans MT" panose="020B0502020104020203" pitchFamily="34" charset="0"/>
                        </a:rPr>
                        <a:t>IV. Other Watermaster Functions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7597537"/>
                  </a:ext>
                </a:extLst>
              </a:tr>
              <a:tr h="2562016">
                <a:tc>
                  <a:txBody>
                    <a:bodyPr/>
                    <a:lstStyle/>
                    <a:p>
                      <a:pPr algn="l" rtl="0" fontAlgn="base"/>
                      <a:r>
                        <a:rPr lang="en-US" sz="1200" b="0" i="0">
                          <a:effectLst/>
                          <a:latin typeface="Gill Sans MT" panose="020B0502020104020203" pitchFamily="34" charset="0"/>
                        </a:rPr>
                        <a:t> </a:t>
                      </a: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Type of Actions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200" b="0" i="0">
                          <a:effectLst/>
                          <a:latin typeface="Gill Sans MT" panose="020B0502020104020203" pitchFamily="34" charset="0"/>
                        </a:rPr>
                        <a:t>Administer, Enforce &amp; Implement the Judgment and Physical Solution. </a:t>
                      </a:r>
                      <a:endParaRPr lang="en-US" sz="2000" b="0" i="0">
                        <a:effectLst/>
                      </a:endParaRPr>
                    </a:p>
                    <a:p>
                      <a:pPr algn="l" rtl="0" fontAlgn="base"/>
                      <a:r>
                        <a:rPr lang="en-US" sz="1200" b="0" i="0">
                          <a:effectLst/>
                          <a:latin typeface="Gill Sans MT" panose="020B0502020104020203" pitchFamily="34" charset="0"/>
                        </a:rPr>
                        <a:t>Examples: </a:t>
                      </a:r>
                      <a:endParaRPr lang="en-US" sz="2000" b="0" i="0">
                        <a:effectLst/>
                      </a:endParaRPr>
                    </a:p>
                    <a:p>
                      <a:pPr algn="l" rtl="0" fontAlgn="base">
                        <a:buFont typeface="Arial" panose="020B0604020202020204" pitchFamily="34" charset="0"/>
                        <a:buChar char="•"/>
                      </a:pPr>
                      <a:r>
                        <a:rPr lang="en-US" sz="1200" b="0" i="0">
                          <a:effectLst/>
                          <a:latin typeface="Gill Sans MT" panose="020B0502020104020203" pitchFamily="34" charset="0"/>
                        </a:rPr>
                        <a:t>Control and regulate storage </a:t>
                      </a:r>
                    </a:p>
                    <a:p>
                      <a:pPr algn="l" rtl="0" fontAlgn="base">
                        <a:buFont typeface="Arial" panose="020B0604020202020204" pitchFamily="34" charset="0"/>
                        <a:buChar char="•"/>
                      </a:pPr>
                      <a:r>
                        <a:rPr lang="en-US" sz="1200" b="0" i="0">
                          <a:effectLst/>
                          <a:latin typeface="Gill Sans MT" panose="020B0502020104020203" pitchFamily="34" charset="0"/>
                        </a:rPr>
                        <a:t>Establish procedures and administer withdrawal and supplemental water replenishment </a:t>
                      </a: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Steward the Basin’s resources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200" b="0" i="0">
                          <a:effectLst/>
                          <a:latin typeface="Gill Sans MT" panose="020B0502020104020203" pitchFamily="34" charset="0"/>
                        </a:rPr>
                        <a:t> </a:t>
                      </a: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Develop an Optimum Basin Management Program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200" b="0" i="0">
                          <a:effectLst/>
                          <a:latin typeface="Gill Sans MT" panose="020B0502020104020203" pitchFamily="34" charset="0"/>
                        </a:rPr>
                        <a:t>Recommendation or advice on items like: </a:t>
                      </a:r>
                      <a:endParaRPr lang="en-US" sz="2000" b="0" i="0">
                        <a:effectLst/>
                      </a:endParaRPr>
                    </a:p>
                    <a:p>
                      <a:pPr algn="l" rtl="0" fontAlgn="base">
                        <a:buFont typeface="Arial" panose="020B0604020202020204" pitchFamily="34" charset="0"/>
                        <a:buChar char="•"/>
                      </a:pPr>
                      <a:r>
                        <a:rPr lang="en-US" sz="1200" b="0" i="0">
                          <a:effectLst/>
                          <a:latin typeface="Gill Sans MT" panose="020B0502020104020203" pitchFamily="34" charset="0"/>
                        </a:rPr>
                        <a:t>Adoption of rules and regulations; </a:t>
                      </a:r>
                    </a:p>
                    <a:p>
                      <a:pPr algn="l" rtl="0" fontAlgn="base">
                        <a:buFont typeface="Arial" panose="020B0604020202020204" pitchFamily="34" charset="0"/>
                        <a:buChar char="•"/>
                      </a:pPr>
                      <a:r>
                        <a:rPr lang="en-US" sz="1200" b="0" i="0">
                          <a:effectLst/>
                          <a:latin typeface="Gill Sans MT" panose="020B0502020104020203" pitchFamily="34" charset="0"/>
                        </a:rPr>
                        <a:t>Acting jointly with other agencies of the United States or the State of California </a:t>
                      </a:r>
                    </a:p>
                    <a:p>
                      <a:pPr algn="l" rtl="0" fontAlgn="base">
                        <a:buFont typeface="Arial" panose="020B0604020202020204" pitchFamily="34" charset="0"/>
                        <a:buChar char="•"/>
                      </a:pPr>
                      <a:r>
                        <a:rPr lang="en-US" sz="1200" b="0" i="0">
                          <a:effectLst/>
                          <a:latin typeface="Gill Sans MT" panose="020B0502020104020203" pitchFamily="34" charset="0"/>
                        </a:rPr>
                        <a:t>Adoption of administrative budget </a:t>
                      </a:r>
                    </a:p>
                    <a:p>
                      <a:pPr algn="l" rtl="0" fontAlgn="base">
                        <a:buFont typeface="Arial" panose="020B0604020202020204" pitchFamily="34" charset="0"/>
                        <a:buChar char="•"/>
                      </a:pPr>
                      <a:r>
                        <a:rPr lang="en-US" sz="1200" b="0" i="0">
                          <a:effectLst/>
                          <a:latin typeface="Gill Sans MT" panose="020B0502020104020203" pitchFamily="34" charset="0"/>
                        </a:rPr>
                        <a:t>Levy and collect annual assessments </a:t>
                      </a: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Required actions like: </a:t>
                      </a:r>
                      <a:endParaRPr lang="en-US" sz="2000" b="0" i="0">
                        <a:effectLst/>
                      </a:endParaRPr>
                    </a:p>
                    <a:p>
                      <a:pPr algn="l" rtl="0" fontAlgn="base">
                        <a:buFont typeface="Arial" panose="020B0604020202020204" pitchFamily="34" charset="0"/>
                        <a:buChar char="•"/>
                      </a:pPr>
                      <a:r>
                        <a:rPr lang="en-US" sz="1200" b="0" i="0">
                          <a:effectLst/>
                          <a:latin typeface="Gill Sans MT" panose="020B0502020104020203" pitchFamily="34" charset="0"/>
                        </a:rPr>
                        <a:t>Allocation of special project expenses </a:t>
                      </a: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200" b="0" i="0">
                          <a:effectLst/>
                          <a:latin typeface="Gill Sans MT" panose="020B0502020104020203" pitchFamily="34" charset="0"/>
                        </a:rPr>
                        <a:t>Normal Course of Business </a:t>
                      </a:r>
                      <a:endParaRPr lang="en-US" sz="2000" b="0" i="0">
                        <a:effectLst/>
                      </a:endParaRPr>
                    </a:p>
                    <a:p>
                      <a:pPr algn="l" rtl="0" fontAlgn="base"/>
                      <a:r>
                        <a:rPr lang="en-US" sz="1200" b="0" i="0">
                          <a:effectLst/>
                          <a:latin typeface="Gill Sans MT" panose="020B0502020104020203" pitchFamily="34" charset="0"/>
                        </a:rPr>
                        <a:t>Examples: </a:t>
                      </a:r>
                      <a:endParaRPr lang="en-US" sz="2000" b="0" i="0">
                        <a:effectLst/>
                      </a:endParaRPr>
                    </a:p>
                    <a:p>
                      <a:pPr algn="l" rtl="0" fontAlgn="base">
                        <a:buFont typeface="Arial" panose="020B0604020202020204" pitchFamily="34" charset="0"/>
                        <a:buChar char="•"/>
                      </a:pPr>
                      <a:r>
                        <a:rPr lang="en-US" sz="1200" b="0" i="0">
                          <a:effectLst/>
                          <a:latin typeface="Gill Sans MT" panose="020B0502020104020203" pitchFamily="34" charset="0"/>
                        </a:rPr>
                        <a:t>Acquire facilities and equipment </a:t>
                      </a:r>
                    </a:p>
                    <a:p>
                      <a:pPr algn="l" rtl="0" fontAlgn="base">
                        <a:buFont typeface="Arial" panose="020B0604020202020204" pitchFamily="34" charset="0"/>
                        <a:buChar char="•"/>
                      </a:pPr>
                      <a:r>
                        <a:rPr lang="en-US" sz="1200" b="0" i="0">
                          <a:effectLst/>
                          <a:latin typeface="Gill Sans MT" panose="020B0502020104020203" pitchFamily="34" charset="0"/>
                        </a:rPr>
                        <a:t>Employ or retain staff and consultants </a:t>
                      </a: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Administering the Pools </a:t>
                      </a:r>
                      <a:endParaRPr lang="en-US" sz="2000" b="0" i="0">
                        <a:effectLst/>
                      </a:endParaRPr>
                    </a:p>
                    <a:p>
                      <a:pPr algn="l" rtl="0" fontAlgn="base">
                        <a:buFont typeface="Arial" panose="020B0604020202020204" pitchFamily="34" charset="0"/>
                        <a:buChar char="•"/>
                      </a:pPr>
                      <a:r>
                        <a:rPr lang="en-US" sz="1200" b="0" i="0">
                          <a:effectLst/>
                          <a:latin typeface="Gill Sans MT" panose="020B0502020104020203" pitchFamily="34" charset="0"/>
                        </a:rPr>
                        <a:t>Levy and collect annual assessments </a:t>
                      </a: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Administering the Physical Solution </a:t>
                      </a:r>
                      <a:endParaRPr lang="en-US" sz="2000" b="0" i="0">
                        <a:effectLst/>
                      </a:endParaRPr>
                    </a:p>
                    <a:p>
                      <a:pPr algn="l" rtl="0" fontAlgn="base"/>
                      <a:r>
                        <a:rPr lang="en-US" sz="1200" b="0" i="0">
                          <a:effectLst/>
                          <a:latin typeface="Gill Sans MT" panose="020B0502020104020203" pitchFamily="34" charset="0"/>
                        </a:rPr>
                        <a:t>Example: </a:t>
                      </a:r>
                      <a:endParaRPr lang="en-US" sz="2000" b="0" i="0">
                        <a:effectLst/>
                      </a:endParaRPr>
                    </a:p>
                    <a:p>
                      <a:pPr algn="l" rtl="0" fontAlgn="base">
                        <a:buFont typeface="Arial" panose="020B0604020202020204" pitchFamily="34" charset="0"/>
                        <a:buChar char="•"/>
                      </a:pPr>
                      <a:r>
                        <a:rPr lang="en-US" sz="1200" b="0" i="0">
                          <a:effectLst/>
                          <a:latin typeface="Gill Sans MT" panose="020B0502020104020203" pitchFamily="34" charset="0"/>
                        </a:rPr>
                        <a:t>Accomplish replenishment of overproduction </a:t>
                      </a:r>
                    </a:p>
                    <a:p>
                      <a:pPr algn="l" rtl="0" fontAlgn="base"/>
                      <a:r>
                        <a:rPr lang="en-US" sz="1200" b="0" i="0">
                          <a:effectLst/>
                          <a:latin typeface="Gill Sans MT" panose="020B0502020104020203" pitchFamily="34" charset="0"/>
                        </a:rPr>
                        <a:t>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8570082"/>
                  </a:ext>
                </a:extLst>
              </a:tr>
              <a:tr h="517712">
                <a:tc>
                  <a:txBody>
                    <a:bodyPr/>
                    <a:lstStyle/>
                    <a:p>
                      <a:pPr algn="l" rtl="0" fontAlgn="base"/>
                      <a:r>
                        <a:rPr lang="en-US" sz="1200" b="0" i="0">
                          <a:effectLst/>
                          <a:latin typeface="Gill Sans MT" panose="020B0502020104020203" pitchFamily="34" charset="0"/>
                        </a:rPr>
                        <a:t> </a:t>
                      </a:r>
                    </a:p>
                    <a:p>
                      <a:pPr algn="l" rtl="0" fontAlgn="base"/>
                      <a:r>
                        <a:rPr lang="en-US" sz="1200" b="0" i="0">
                          <a:effectLst/>
                          <a:latin typeface="Gill Sans MT" panose="020B0502020104020203" pitchFamily="34" charset="0"/>
                        </a:rPr>
                        <a:t>Pools and Advisory Committee Role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200" b="0" i="0">
                          <a:effectLst/>
                          <a:latin typeface="Gill Sans MT" panose="020B0502020104020203" pitchFamily="34" charset="0"/>
                        </a:rPr>
                        <a:t> </a:t>
                      </a:r>
                    </a:p>
                    <a:p>
                      <a:pPr algn="l" rtl="0" fontAlgn="base"/>
                      <a:r>
                        <a:rPr lang="en-US" sz="1200" b="0" i="0">
                          <a:effectLst/>
                          <a:latin typeface="Gill Sans MT" panose="020B0502020104020203" pitchFamily="34" charset="0"/>
                        </a:rPr>
                        <a:t>Advice and assistance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200" b="0" i="0">
                          <a:effectLst/>
                          <a:latin typeface="Gill Sans MT" panose="020B0502020104020203" pitchFamily="34" charset="0"/>
                        </a:rPr>
                        <a:t> </a:t>
                      </a:r>
                    </a:p>
                    <a:p>
                      <a:pPr algn="l" rtl="0" fontAlgn="base"/>
                      <a:r>
                        <a:rPr lang="en-US" sz="1200" b="0" i="0">
                          <a:effectLst/>
                          <a:latin typeface="Gill Sans MT" panose="020B0502020104020203" pitchFamily="34" charset="0"/>
                        </a:rPr>
                        <a:t>Advice and assistance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200" b="0" i="0">
                          <a:effectLst/>
                          <a:latin typeface="Gill Sans MT" panose="020B0502020104020203" pitchFamily="34" charset="0"/>
                        </a:rPr>
                        <a:t>Recommendation or Advice; approval required;    OR </a:t>
                      </a:r>
                      <a:endParaRPr lang="en-US" sz="2000" b="0" i="0">
                        <a:effectLst/>
                      </a:endParaRPr>
                    </a:p>
                    <a:p>
                      <a:pPr algn="l" rtl="0" fontAlgn="base"/>
                      <a:r>
                        <a:rPr lang="en-US" sz="1200" b="0" i="0">
                          <a:effectLst/>
                          <a:latin typeface="Gill Sans MT" panose="020B0502020104020203" pitchFamily="34" charset="0"/>
                        </a:rPr>
                        <a:t>Required Action; approval required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200" b="0" i="0">
                          <a:effectLst/>
                          <a:latin typeface="Gill Sans MT" panose="020B0502020104020203" pitchFamily="34" charset="0"/>
                        </a:rPr>
                        <a:t> </a:t>
                      </a:r>
                    </a:p>
                    <a:p>
                      <a:pPr algn="l" rtl="0" fontAlgn="base"/>
                      <a:r>
                        <a:rPr lang="en-US" sz="1200" b="0" i="0">
                          <a:effectLst/>
                          <a:latin typeface="Gill Sans MT" panose="020B0502020104020203" pitchFamily="34" charset="0"/>
                        </a:rPr>
                        <a:t>Advice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577535"/>
                  </a:ext>
                </a:extLst>
              </a:tr>
              <a:tr h="1752259">
                <a:tc>
                  <a:txBody>
                    <a:bodyPr/>
                    <a:lstStyle/>
                    <a:p>
                      <a:pPr algn="l" rtl="0" fontAlgn="base"/>
                      <a:r>
                        <a:rPr lang="en-US" sz="1200" b="0" i="0">
                          <a:effectLst/>
                          <a:latin typeface="Gill Sans MT" panose="020B0502020104020203" pitchFamily="34" charset="0"/>
                        </a:rPr>
                        <a:t> </a:t>
                      </a: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Watermaster Board Role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200" b="0" i="0">
                          <a:effectLst/>
                          <a:latin typeface="Gill Sans MT" panose="020B0502020104020203" pitchFamily="34" charset="0"/>
                        </a:rPr>
                        <a:t> </a:t>
                      </a: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Approval; must notify the Advisory Committee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200" b="0" i="0">
                          <a:effectLst/>
                          <a:latin typeface="Gill Sans MT" panose="020B0502020104020203" pitchFamily="34" charset="0"/>
                        </a:rPr>
                        <a:t> </a:t>
                      </a: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Approval; must notify the Advisory Committee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100" b="0" i="0">
                          <a:effectLst/>
                          <a:latin typeface="Gill Sans MT" panose="020B0502020104020203" pitchFamily="34" charset="0"/>
                        </a:rPr>
                        <a:t> </a:t>
                      </a:r>
                    </a:p>
                    <a:p>
                      <a:pPr algn="l" rtl="0" fontAlgn="base"/>
                      <a:r>
                        <a:rPr lang="en-US" sz="1200" b="0" i="0">
                          <a:effectLst/>
                          <a:latin typeface="Gill Sans MT" panose="020B0502020104020203" pitchFamily="34" charset="0"/>
                        </a:rPr>
                        <a:t>Watermaster must act consistently with an AC recommendation that has been approved by 80 or more votes, but has the right to bring the issue before the Court. In case an AC recommendation does not have the 80 vote mandate, Watermaster may take a different action after a public hearing followed by written findings and a decision. </a:t>
                      </a:r>
                      <a:endParaRPr lang="en-US" sz="2000" b="0" i="0">
                        <a:effectLst/>
                      </a:endParaRPr>
                    </a:p>
                    <a:p>
                      <a:pPr algn="l" rtl="0" fontAlgn="base"/>
                      <a:r>
                        <a:rPr lang="en-US" sz="1100" b="0" i="0">
                          <a:effectLst/>
                          <a:latin typeface="Gill Sans MT" panose="020B0502020104020203" pitchFamily="34" charset="0"/>
                        </a:rPr>
                        <a:t> </a:t>
                      </a:r>
                      <a:endParaRPr lang="en-US" sz="2000" b="0" i="0">
                        <a:effectLst/>
                      </a:endParaRPr>
                    </a:p>
                  </a:txBody>
                  <a:tcPr marL="52585" marR="52585" marT="26292" marB="262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200" b="0" i="0">
                          <a:effectLst/>
                          <a:latin typeface="Gill Sans MT" panose="020B0502020104020203" pitchFamily="34" charset="0"/>
                        </a:rPr>
                        <a:t> </a:t>
                      </a: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Approval; must notify the Advisory Committee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7034081"/>
                  </a:ext>
                </a:extLst>
              </a:tr>
              <a:tr h="495150">
                <a:tc gridSpan="5">
                  <a:txBody>
                    <a:bodyPr/>
                    <a:lstStyle/>
                    <a:p>
                      <a:pPr algn="l" rtl="0" fontAlgn="base"/>
                      <a:r>
                        <a:rPr lang="en-US" sz="1200" b="0" i="0">
                          <a:effectLst/>
                          <a:latin typeface="Gill Sans MT" panose="020B0502020104020203" pitchFamily="34" charset="0"/>
                        </a:rPr>
                        <a:t>The above table is a brief summary; the full text can be found in Part III of Special Referee Report and Recommendation entitled “Watermaster Roles and Review of Watermaster Actions” found on pages 10 through 22.  This was adopted and incorporated by the Court in its February 19, 1998 Order establishing the nine-member Watermaster Board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2687048"/>
                  </a:ext>
                </a:extLst>
              </a:tr>
            </a:tbl>
          </a:graphicData>
        </a:graphic>
      </p:graphicFrame>
      <p:sp>
        <p:nvSpPr>
          <p:cNvPr id="5" name="Rectangle 4">
            <a:extLst>
              <a:ext uri="{FF2B5EF4-FFF2-40B4-BE49-F238E27FC236}">
                <a16:creationId xmlns:a16="http://schemas.microsoft.com/office/drawing/2014/main" id="{3E328B91-9884-4FE3-8F7D-65E25007DC28}"/>
              </a:ext>
            </a:extLst>
          </p:cNvPr>
          <p:cNvSpPr/>
          <p:nvPr/>
        </p:nvSpPr>
        <p:spPr>
          <a:xfrm>
            <a:off x="6293225" y="286870"/>
            <a:ext cx="3110752" cy="5558118"/>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5647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783BECE-A574-95C1-AAD1-D9B92E178C72}"/>
              </a:ext>
            </a:extLst>
          </p:cNvPr>
          <p:cNvSpPr>
            <a:spLocks noGrp="1"/>
          </p:cNvSpPr>
          <p:nvPr>
            <p:ph type="title"/>
          </p:nvPr>
        </p:nvSpPr>
        <p:spPr>
          <a:xfrm>
            <a:off x="457200" y="594359"/>
            <a:ext cx="3200400" cy="2286000"/>
          </a:xfrm>
        </p:spPr>
        <p:txBody>
          <a:bodyPr>
            <a:normAutofit fontScale="90000"/>
          </a:bodyPr>
          <a:lstStyle/>
          <a:p>
            <a:r>
              <a:rPr lang="en-US" sz="3100" b="0" i="0">
                <a:effectLst/>
              </a:rPr>
              <a:t>III. Upon Advisory Committee Recommendation or Advice, or Pool Committee Requirement </a:t>
            </a:r>
            <a:endParaRPr lang="en-US"/>
          </a:p>
        </p:txBody>
      </p:sp>
      <p:sp>
        <p:nvSpPr>
          <p:cNvPr id="10" name="Text Placeholder 3">
            <a:extLst>
              <a:ext uri="{FF2B5EF4-FFF2-40B4-BE49-F238E27FC236}">
                <a16:creationId xmlns:a16="http://schemas.microsoft.com/office/drawing/2014/main" id="{D61D2AA5-F768-CEEC-13E8-B750BA27953F}"/>
              </a:ext>
            </a:extLst>
          </p:cNvPr>
          <p:cNvSpPr>
            <a:spLocks noGrp="1"/>
          </p:cNvSpPr>
          <p:nvPr>
            <p:ph type="body" sz="half" idx="2"/>
          </p:nvPr>
        </p:nvSpPr>
        <p:spPr>
          <a:xfrm>
            <a:off x="457200" y="2926080"/>
            <a:ext cx="3200400" cy="3379124"/>
          </a:xfrm>
        </p:spPr>
        <p:txBody>
          <a:bodyPr/>
          <a:lstStyle/>
          <a:p>
            <a:endParaRPr lang="en-US"/>
          </a:p>
        </p:txBody>
      </p:sp>
      <p:sp>
        <p:nvSpPr>
          <p:cNvPr id="2" name="Slide Number Placeholder 1">
            <a:extLst>
              <a:ext uri="{FF2B5EF4-FFF2-40B4-BE49-F238E27FC236}">
                <a16:creationId xmlns:a16="http://schemas.microsoft.com/office/drawing/2014/main" id="{B73C4A3E-13E8-4C65-B930-98F92424B1DE}"/>
              </a:ext>
            </a:extLst>
          </p:cNvPr>
          <p:cNvSpPr>
            <a:spLocks noGrp="1"/>
          </p:cNvSpPr>
          <p:nvPr>
            <p:ph type="sldNum" sz="quarter" idx="12"/>
          </p:nvPr>
        </p:nvSpPr>
        <p:spPr>
          <a:xfrm>
            <a:off x="9900458" y="6459785"/>
            <a:ext cx="1312025" cy="365125"/>
          </a:xfrm>
        </p:spPr>
        <p:txBody>
          <a:bodyPr anchor="ctr">
            <a:normAutofit/>
          </a:bodyPr>
          <a:lstStyle/>
          <a:p>
            <a:pPr>
              <a:spcAft>
                <a:spcPts val="600"/>
              </a:spcAft>
              <a:defRPr/>
            </a:pPr>
            <a:fld id="{C52D3921-2985-401A-80DF-5E44EF48AB02}" type="slidenum">
              <a:rPr lang="en-US" smtClean="0"/>
              <a:pPr>
                <a:spcAft>
                  <a:spcPts val="600"/>
                </a:spcAft>
                <a:defRPr/>
              </a:pPr>
              <a:t>14</a:t>
            </a:fld>
            <a:endParaRPr lang="en-US"/>
          </a:p>
        </p:txBody>
      </p:sp>
      <p:graphicFrame>
        <p:nvGraphicFramePr>
          <p:cNvPr id="9" name="Table 8">
            <a:extLst>
              <a:ext uri="{FF2B5EF4-FFF2-40B4-BE49-F238E27FC236}">
                <a16:creationId xmlns:a16="http://schemas.microsoft.com/office/drawing/2014/main" id="{E1F98C40-FA83-4B75-9001-435AE70E1F7D}"/>
              </a:ext>
            </a:extLst>
          </p:cNvPr>
          <p:cNvGraphicFramePr>
            <a:graphicFrameLocks noGrp="1"/>
          </p:cNvGraphicFramePr>
          <p:nvPr>
            <p:extLst>
              <p:ext uri="{D42A27DB-BD31-4B8C-83A1-F6EECF244321}">
                <p14:modId xmlns:p14="http://schemas.microsoft.com/office/powerpoint/2010/main" val="984784423"/>
              </p:ext>
            </p:extLst>
          </p:nvPr>
        </p:nvGraphicFramePr>
        <p:xfrm>
          <a:off x="4823460" y="149146"/>
          <a:ext cx="6496724" cy="6251654"/>
        </p:xfrm>
        <a:graphic>
          <a:graphicData uri="http://schemas.openxmlformats.org/drawingml/2006/table">
            <a:tbl>
              <a:tblPr firstRow="1" bandRow="1">
                <a:tableStyleId>{3B4B98B0-60AC-42C2-AFA5-B58CD77FA1E5}</a:tableStyleId>
              </a:tblPr>
              <a:tblGrid>
                <a:gridCol w="2856472">
                  <a:extLst>
                    <a:ext uri="{9D8B030D-6E8A-4147-A177-3AD203B41FA5}">
                      <a16:colId xmlns:a16="http://schemas.microsoft.com/office/drawing/2014/main" val="800126981"/>
                    </a:ext>
                  </a:extLst>
                </a:gridCol>
                <a:gridCol w="3640252">
                  <a:extLst>
                    <a:ext uri="{9D8B030D-6E8A-4147-A177-3AD203B41FA5}">
                      <a16:colId xmlns:a16="http://schemas.microsoft.com/office/drawing/2014/main" val="3337546212"/>
                    </a:ext>
                  </a:extLst>
                </a:gridCol>
              </a:tblGrid>
              <a:tr h="2067167">
                <a:tc>
                  <a:txBody>
                    <a:bodyPr/>
                    <a:lstStyle/>
                    <a:p>
                      <a:pPr algn="l" rtl="0" fontAlgn="base"/>
                      <a:r>
                        <a:rPr lang="en-US" sz="1500" b="0">
                          <a:effectLst/>
                        </a:rPr>
                        <a:t>Type of Actions </a:t>
                      </a:r>
                      <a:endParaRPr lang="en-US" sz="2500" b="0" i="0">
                        <a:effectLst/>
                      </a:endParaRPr>
                    </a:p>
                  </a:txBody>
                  <a:tcPr marL="66261" marR="66261" marT="33130" marB="33130" anchor="ctr"/>
                </a:tc>
                <a:tc>
                  <a:txBody>
                    <a:bodyPr/>
                    <a:lstStyle/>
                    <a:p>
                      <a:pPr marL="0" algn="l" defTabSz="914400" rtl="0" eaLnBrk="1" fontAlgn="base" latinLnBrk="0" hangingPunct="1"/>
                      <a:r>
                        <a:rPr lang="en-US" sz="1500" b="0" kern="1200">
                          <a:solidFill>
                            <a:schemeClr val="tx1"/>
                          </a:solidFill>
                          <a:effectLst/>
                          <a:latin typeface="+mn-lt"/>
                          <a:ea typeface="+mn-ea"/>
                          <a:cs typeface="+mn-cs"/>
                        </a:rPr>
                        <a:t>Recommendation or advice on items like: </a:t>
                      </a:r>
                    </a:p>
                    <a:p>
                      <a:pPr marL="0" algn="l" defTabSz="914400" rtl="0" eaLnBrk="1" fontAlgn="base" latinLnBrk="0" hangingPunct="1"/>
                      <a:r>
                        <a:rPr lang="en-US" sz="1500" b="0" kern="1200">
                          <a:solidFill>
                            <a:schemeClr val="tx1"/>
                          </a:solidFill>
                          <a:effectLst/>
                          <a:latin typeface="+mn-lt"/>
                          <a:ea typeface="+mn-ea"/>
                          <a:cs typeface="+mn-cs"/>
                        </a:rPr>
                        <a:t>Adoption of rules and regulations; </a:t>
                      </a:r>
                    </a:p>
                    <a:p>
                      <a:pPr marL="0" algn="l" defTabSz="914400" rtl="0" eaLnBrk="1" fontAlgn="base" latinLnBrk="0" hangingPunct="1"/>
                      <a:r>
                        <a:rPr lang="en-US" sz="1500" b="0" kern="1200">
                          <a:solidFill>
                            <a:schemeClr val="tx1"/>
                          </a:solidFill>
                          <a:effectLst/>
                          <a:latin typeface="+mn-lt"/>
                          <a:ea typeface="+mn-ea"/>
                          <a:cs typeface="+mn-cs"/>
                        </a:rPr>
                        <a:t>Acting jointly with other agencies of the United States or the State of California </a:t>
                      </a:r>
                    </a:p>
                    <a:p>
                      <a:pPr marL="0" algn="l" defTabSz="914400" rtl="0" eaLnBrk="1" fontAlgn="base" latinLnBrk="0" hangingPunct="1"/>
                      <a:r>
                        <a:rPr lang="en-US" sz="1500" b="0" kern="1200">
                          <a:solidFill>
                            <a:schemeClr val="tx1"/>
                          </a:solidFill>
                          <a:effectLst/>
                          <a:latin typeface="+mn-lt"/>
                          <a:ea typeface="+mn-ea"/>
                          <a:cs typeface="+mn-cs"/>
                        </a:rPr>
                        <a:t>Adoption of administrative budget </a:t>
                      </a:r>
                    </a:p>
                    <a:p>
                      <a:pPr marL="0" algn="l" defTabSz="914400" rtl="0" eaLnBrk="1" fontAlgn="base" latinLnBrk="0" hangingPunct="1"/>
                      <a:r>
                        <a:rPr lang="en-US" sz="1500" b="0" kern="1200">
                          <a:solidFill>
                            <a:schemeClr val="tx1"/>
                          </a:solidFill>
                          <a:effectLst/>
                          <a:latin typeface="+mn-lt"/>
                          <a:ea typeface="+mn-ea"/>
                          <a:cs typeface="+mn-cs"/>
                        </a:rPr>
                        <a:t>Levy and collect annual assessments </a:t>
                      </a:r>
                    </a:p>
                    <a:p>
                      <a:pPr marL="0" algn="l" defTabSz="914400" rtl="0" eaLnBrk="1" fontAlgn="base" latinLnBrk="0" hangingPunct="1"/>
                      <a:r>
                        <a:rPr lang="en-US" sz="1500" b="0" kern="1200">
                          <a:solidFill>
                            <a:schemeClr val="tx1"/>
                          </a:solidFill>
                          <a:effectLst/>
                          <a:latin typeface="+mn-lt"/>
                          <a:ea typeface="+mn-ea"/>
                          <a:cs typeface="+mn-cs"/>
                        </a:rPr>
                        <a:t> </a:t>
                      </a:r>
                    </a:p>
                    <a:p>
                      <a:pPr marL="0" algn="l" defTabSz="914400" rtl="0" eaLnBrk="1" fontAlgn="base" latinLnBrk="0" hangingPunct="1"/>
                      <a:r>
                        <a:rPr lang="en-US" sz="1500" b="0" kern="1200">
                          <a:solidFill>
                            <a:schemeClr val="tx1"/>
                          </a:solidFill>
                          <a:effectLst/>
                          <a:latin typeface="+mn-lt"/>
                          <a:ea typeface="+mn-ea"/>
                          <a:cs typeface="+mn-cs"/>
                        </a:rPr>
                        <a:t>Required actions like: </a:t>
                      </a:r>
                    </a:p>
                    <a:p>
                      <a:pPr marL="0" algn="l" defTabSz="914400" rtl="0" eaLnBrk="1" fontAlgn="base" latinLnBrk="0" hangingPunct="1"/>
                      <a:r>
                        <a:rPr lang="en-US" sz="1500" b="0" kern="1200">
                          <a:solidFill>
                            <a:schemeClr val="tx1"/>
                          </a:solidFill>
                          <a:effectLst/>
                          <a:latin typeface="+mn-lt"/>
                          <a:ea typeface="+mn-ea"/>
                          <a:cs typeface="+mn-cs"/>
                        </a:rPr>
                        <a:t>Allocation of special project expenses </a:t>
                      </a:r>
                    </a:p>
                  </a:txBody>
                  <a:tcPr marL="66261" marR="66261" marT="33130" marB="33130" anchor="ctr"/>
                </a:tc>
                <a:extLst>
                  <a:ext uri="{0D108BD9-81ED-4DB2-BD59-A6C34878D82A}">
                    <a16:rowId xmlns:a16="http://schemas.microsoft.com/office/drawing/2014/main" val="3667001278"/>
                  </a:ext>
                </a:extLst>
              </a:tr>
              <a:tr h="927211">
                <a:tc>
                  <a:txBody>
                    <a:bodyPr/>
                    <a:lstStyle/>
                    <a:p>
                      <a:pPr algn="l" rtl="0" fontAlgn="base"/>
                      <a:r>
                        <a:rPr lang="en-US" sz="1500" b="0">
                          <a:effectLst/>
                        </a:rPr>
                        <a:t> </a:t>
                      </a:r>
                    </a:p>
                    <a:p>
                      <a:pPr algn="l" rtl="0" fontAlgn="base"/>
                      <a:r>
                        <a:rPr lang="en-US" sz="1500" b="0">
                          <a:effectLst/>
                        </a:rPr>
                        <a:t>Pools and Advisory Committee Role </a:t>
                      </a:r>
                      <a:endParaRPr lang="en-US" sz="2500" b="0" i="0">
                        <a:effectLst/>
                      </a:endParaRPr>
                    </a:p>
                  </a:txBody>
                  <a:tcPr marL="66261" marR="66261" marT="33130" marB="33130"/>
                </a:tc>
                <a:tc>
                  <a:txBody>
                    <a:bodyPr/>
                    <a:lstStyle/>
                    <a:p>
                      <a:pPr algn="l" rtl="0" fontAlgn="base"/>
                      <a:r>
                        <a:rPr lang="en-US" sz="1500" b="0">
                          <a:effectLst/>
                        </a:rPr>
                        <a:t> </a:t>
                      </a:r>
                    </a:p>
                    <a:p>
                      <a:pPr algn="l" rtl="0" fontAlgn="base"/>
                      <a:r>
                        <a:rPr lang="en-US" sz="1500" b="0">
                          <a:effectLst/>
                        </a:rPr>
                        <a:t>Recommendation or Advice; approval required;    OR </a:t>
                      </a:r>
                    </a:p>
                    <a:p>
                      <a:pPr algn="l" rtl="0" fontAlgn="base"/>
                      <a:r>
                        <a:rPr lang="en-US" sz="1500" b="0">
                          <a:effectLst/>
                        </a:rPr>
                        <a:t>Required Action; approval required  </a:t>
                      </a:r>
                    </a:p>
                  </a:txBody>
                  <a:tcPr marL="66261" marR="66261" marT="33130" marB="33130"/>
                </a:tc>
                <a:extLst>
                  <a:ext uri="{0D108BD9-81ED-4DB2-BD59-A6C34878D82A}">
                    <a16:rowId xmlns:a16="http://schemas.microsoft.com/office/drawing/2014/main" val="842266540"/>
                  </a:ext>
                </a:extLst>
              </a:tr>
              <a:tr h="2007914">
                <a:tc>
                  <a:txBody>
                    <a:bodyPr/>
                    <a:lstStyle/>
                    <a:p>
                      <a:pPr algn="l" rtl="0" fontAlgn="base"/>
                      <a:r>
                        <a:rPr lang="en-US" sz="1500" b="0">
                          <a:effectLst/>
                        </a:rPr>
                        <a:t> </a:t>
                      </a:r>
                    </a:p>
                    <a:p>
                      <a:pPr algn="l" rtl="0" fontAlgn="base"/>
                      <a:r>
                        <a:rPr lang="en-US" sz="1500" b="0">
                          <a:effectLst/>
                        </a:rPr>
                        <a:t> </a:t>
                      </a:r>
                      <a:endParaRPr lang="en-US" sz="2500" b="0">
                        <a:effectLst/>
                      </a:endParaRPr>
                    </a:p>
                    <a:p>
                      <a:pPr algn="l" rtl="0" fontAlgn="base"/>
                      <a:r>
                        <a:rPr lang="en-US" sz="1500" b="0">
                          <a:effectLst/>
                        </a:rPr>
                        <a:t> </a:t>
                      </a:r>
                      <a:endParaRPr lang="en-US" sz="2500" b="0">
                        <a:effectLst/>
                      </a:endParaRPr>
                    </a:p>
                    <a:p>
                      <a:pPr algn="l" rtl="0" fontAlgn="base"/>
                      <a:r>
                        <a:rPr lang="en-US" sz="1500" b="0">
                          <a:effectLst/>
                        </a:rPr>
                        <a:t>Watermaster Board Role </a:t>
                      </a:r>
                      <a:endParaRPr lang="en-US" sz="2500" b="0" i="0">
                        <a:effectLst/>
                      </a:endParaRPr>
                    </a:p>
                  </a:txBody>
                  <a:tcPr marL="66261" marR="66261" marT="33130" marB="33130"/>
                </a:tc>
                <a:tc>
                  <a:txBody>
                    <a:bodyPr/>
                    <a:lstStyle/>
                    <a:p>
                      <a:pPr algn="l" rtl="0" fontAlgn="base"/>
                      <a:r>
                        <a:rPr lang="en-US" sz="1500" b="0">
                          <a:effectLst/>
                        </a:rPr>
                        <a:t> </a:t>
                      </a:r>
                      <a:endParaRPr lang="en-US" sz="2500" b="0">
                        <a:effectLst/>
                      </a:endParaRPr>
                    </a:p>
                    <a:p>
                      <a:pPr algn="l" rtl="0" fontAlgn="base"/>
                      <a:r>
                        <a:rPr lang="en-US" sz="1500" b="0" i="0">
                          <a:effectLst/>
                          <a:latin typeface="+mn-lt"/>
                        </a:rPr>
                        <a:t>Watermaster must act consistently with an AC recommendation that has been approved by 80 or more votes, but has the right to bring the issue before the Court. In case an AC recommendation does not have the 80 vote mandate, Watermaster may take a different action after a public hearing followed by written findings and a decision. </a:t>
                      </a:r>
                    </a:p>
                  </a:txBody>
                  <a:tcPr marL="66261" marR="66261" marT="33130" marB="33130"/>
                </a:tc>
                <a:extLst>
                  <a:ext uri="{0D108BD9-81ED-4DB2-BD59-A6C34878D82A}">
                    <a16:rowId xmlns:a16="http://schemas.microsoft.com/office/drawing/2014/main" val="4026220842"/>
                  </a:ext>
                </a:extLst>
              </a:tr>
              <a:tr h="1023674">
                <a:tc>
                  <a:txBody>
                    <a:bodyPr/>
                    <a:lstStyle/>
                    <a:p>
                      <a:pPr algn="l" rtl="0" fontAlgn="base"/>
                      <a:r>
                        <a:rPr lang="en-US" sz="1500" b="0" i="0">
                          <a:effectLst/>
                        </a:rPr>
                        <a:t>Appears on Staff Reports as</a:t>
                      </a:r>
                    </a:p>
                  </a:txBody>
                  <a:tcPr marL="66261" marR="66261" marT="33130" marB="33130" anchor="ctr"/>
                </a:tc>
                <a:tc>
                  <a:txBody>
                    <a:bodyPr/>
                    <a:lstStyle/>
                    <a:p>
                      <a:pPr algn="l" rtl="0" fontAlgn="base"/>
                      <a:r>
                        <a:rPr lang="en-US" sz="1500" b="0" i="0">
                          <a:effectLst/>
                          <a:latin typeface="+mn-lt"/>
                        </a:rPr>
                        <a:t>[Advisory Committee Approval Required]</a:t>
                      </a:r>
                    </a:p>
                  </a:txBody>
                  <a:tcPr marL="66261" marR="66261" marT="33130" marB="33130" anchor="ctr"/>
                </a:tc>
                <a:extLst>
                  <a:ext uri="{0D108BD9-81ED-4DB2-BD59-A6C34878D82A}">
                    <a16:rowId xmlns:a16="http://schemas.microsoft.com/office/drawing/2014/main" val="3672139810"/>
                  </a:ext>
                </a:extLst>
              </a:tr>
            </a:tbl>
          </a:graphicData>
        </a:graphic>
      </p:graphicFrame>
    </p:spTree>
    <p:extLst>
      <p:ext uri="{BB962C8B-B14F-4D97-AF65-F5344CB8AC3E}">
        <p14:creationId xmlns:p14="http://schemas.microsoft.com/office/powerpoint/2010/main" val="2603884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CB4F1-1C55-481F-B896-6BC03D702D7B}"/>
              </a:ext>
            </a:extLst>
          </p:cNvPr>
          <p:cNvSpPr>
            <a:spLocks noGrp="1"/>
          </p:cNvSpPr>
          <p:nvPr>
            <p:ph type="title"/>
          </p:nvPr>
        </p:nvSpPr>
        <p:spPr/>
        <p:txBody>
          <a:bodyPr/>
          <a:lstStyle/>
          <a:p>
            <a:r>
              <a:rPr lang="en-US"/>
              <a:t>Examples</a:t>
            </a:r>
          </a:p>
        </p:txBody>
      </p:sp>
      <p:sp>
        <p:nvSpPr>
          <p:cNvPr id="3" name="Content Placeholder 2">
            <a:extLst>
              <a:ext uri="{FF2B5EF4-FFF2-40B4-BE49-F238E27FC236}">
                <a16:creationId xmlns:a16="http://schemas.microsoft.com/office/drawing/2014/main" id="{B1A1A540-DC0D-4546-BE2F-5CCF35D978D0}"/>
              </a:ext>
            </a:extLst>
          </p:cNvPr>
          <p:cNvSpPr>
            <a:spLocks noGrp="1"/>
          </p:cNvSpPr>
          <p:nvPr>
            <p:ph idx="1"/>
          </p:nvPr>
        </p:nvSpPr>
        <p:spPr/>
        <p:txBody>
          <a:bodyPr>
            <a:normAutofit/>
          </a:bodyPr>
          <a:lstStyle/>
          <a:p>
            <a:r>
              <a:rPr lang="en-US" sz="2800"/>
              <a:t>Adoption of the Budget</a:t>
            </a:r>
          </a:p>
          <a:p>
            <a:r>
              <a:rPr lang="en-US" sz="2800"/>
              <a:t>Agreements and Task Orders with Municipal Water Districts (IEUA, WMWD, TVMWD)</a:t>
            </a:r>
          </a:p>
          <a:p>
            <a:r>
              <a:rPr lang="en-US" sz="2800"/>
              <a:t>Budget Amendments and Budget Transfers</a:t>
            </a:r>
          </a:p>
          <a:p>
            <a:r>
              <a:rPr lang="en-US" sz="2800"/>
              <a:t>Reappointment of the Watermaster Board</a:t>
            </a:r>
          </a:p>
          <a:p>
            <a:pPr marL="0" indent="0">
              <a:buNone/>
            </a:pPr>
            <a:endParaRPr lang="en-US" sz="2800"/>
          </a:p>
        </p:txBody>
      </p:sp>
      <p:sp>
        <p:nvSpPr>
          <p:cNvPr id="4" name="Slide Number Placeholder 3">
            <a:extLst>
              <a:ext uri="{FF2B5EF4-FFF2-40B4-BE49-F238E27FC236}">
                <a16:creationId xmlns:a16="http://schemas.microsoft.com/office/drawing/2014/main" id="{24F3C4CF-3C1F-48AA-B7B0-54AC2A0A4325}"/>
              </a:ext>
            </a:extLst>
          </p:cNvPr>
          <p:cNvSpPr>
            <a:spLocks noGrp="1"/>
          </p:cNvSpPr>
          <p:nvPr>
            <p:ph type="sldNum" sz="quarter" idx="12"/>
          </p:nvPr>
        </p:nvSpPr>
        <p:spPr/>
        <p:txBody>
          <a:bodyPr/>
          <a:lstStyle/>
          <a:p>
            <a:pPr>
              <a:defRPr/>
            </a:pPr>
            <a:fld id="{7E777F78-1ED5-4261-B752-08BD7507AB08}" type="slidenum">
              <a:rPr lang="en-US" smtClean="0"/>
              <a:pPr>
                <a:defRPr/>
              </a:pPr>
              <a:t>15</a:t>
            </a:fld>
            <a:endParaRPr lang="en-US"/>
          </a:p>
        </p:txBody>
      </p:sp>
    </p:spTree>
    <p:extLst>
      <p:ext uri="{BB962C8B-B14F-4D97-AF65-F5344CB8AC3E}">
        <p14:creationId xmlns:p14="http://schemas.microsoft.com/office/powerpoint/2010/main" val="10029305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783BECE-A574-95C1-AAD1-D9B92E178C72}"/>
              </a:ext>
            </a:extLst>
          </p:cNvPr>
          <p:cNvSpPr>
            <a:spLocks noGrp="1"/>
          </p:cNvSpPr>
          <p:nvPr>
            <p:ph type="title"/>
          </p:nvPr>
        </p:nvSpPr>
        <p:spPr>
          <a:xfrm>
            <a:off x="457200" y="594359"/>
            <a:ext cx="3200400" cy="2286000"/>
          </a:xfrm>
        </p:spPr>
        <p:txBody>
          <a:bodyPr>
            <a:normAutofit fontScale="90000"/>
          </a:bodyPr>
          <a:lstStyle/>
          <a:p>
            <a:r>
              <a:rPr lang="en-US" sz="3600" b="0" i="0">
                <a:effectLst/>
              </a:rPr>
              <a:t>III. Upon Advisory Committee Recommendation or Advice, or Pool Committee Requirement </a:t>
            </a:r>
            <a:endParaRPr lang="en-US"/>
          </a:p>
        </p:txBody>
      </p:sp>
      <p:sp>
        <p:nvSpPr>
          <p:cNvPr id="10" name="Text Placeholder 3">
            <a:extLst>
              <a:ext uri="{FF2B5EF4-FFF2-40B4-BE49-F238E27FC236}">
                <a16:creationId xmlns:a16="http://schemas.microsoft.com/office/drawing/2014/main" id="{D61D2AA5-F768-CEEC-13E8-B750BA27953F}"/>
              </a:ext>
            </a:extLst>
          </p:cNvPr>
          <p:cNvSpPr>
            <a:spLocks noGrp="1"/>
          </p:cNvSpPr>
          <p:nvPr>
            <p:ph type="body" sz="half" idx="2"/>
          </p:nvPr>
        </p:nvSpPr>
        <p:spPr>
          <a:xfrm>
            <a:off x="457200" y="2926080"/>
            <a:ext cx="3200400" cy="3379124"/>
          </a:xfrm>
        </p:spPr>
        <p:txBody>
          <a:bodyPr>
            <a:normAutofit/>
          </a:bodyPr>
          <a:lstStyle/>
          <a:p>
            <a:r>
              <a:rPr lang="en-US" sz="3200"/>
              <a:t>Example:</a:t>
            </a:r>
          </a:p>
        </p:txBody>
      </p:sp>
      <p:sp>
        <p:nvSpPr>
          <p:cNvPr id="2" name="Slide Number Placeholder 1">
            <a:extLst>
              <a:ext uri="{FF2B5EF4-FFF2-40B4-BE49-F238E27FC236}">
                <a16:creationId xmlns:a16="http://schemas.microsoft.com/office/drawing/2014/main" id="{B73C4A3E-13E8-4C65-B930-98F92424B1DE}"/>
              </a:ext>
            </a:extLst>
          </p:cNvPr>
          <p:cNvSpPr>
            <a:spLocks noGrp="1"/>
          </p:cNvSpPr>
          <p:nvPr>
            <p:ph type="sldNum" sz="quarter" idx="12"/>
          </p:nvPr>
        </p:nvSpPr>
        <p:spPr>
          <a:xfrm>
            <a:off x="9900458" y="6459785"/>
            <a:ext cx="1312025" cy="365125"/>
          </a:xfrm>
        </p:spPr>
        <p:txBody>
          <a:bodyPr anchor="ctr">
            <a:normAutofit/>
          </a:bodyPr>
          <a:lstStyle/>
          <a:p>
            <a:pPr>
              <a:spcAft>
                <a:spcPts val="600"/>
              </a:spcAft>
              <a:defRPr/>
            </a:pPr>
            <a:fld id="{C52D3921-2985-401A-80DF-5E44EF48AB02}" type="slidenum">
              <a:rPr lang="en-US" smtClean="0"/>
              <a:pPr>
                <a:spcAft>
                  <a:spcPts val="600"/>
                </a:spcAft>
                <a:defRPr/>
              </a:pPr>
              <a:t>16</a:t>
            </a:fld>
            <a:endParaRPr lang="en-US"/>
          </a:p>
        </p:txBody>
      </p:sp>
      <p:pic>
        <p:nvPicPr>
          <p:cNvPr id="4" name="Picture 3">
            <a:extLst>
              <a:ext uri="{FF2B5EF4-FFF2-40B4-BE49-F238E27FC236}">
                <a16:creationId xmlns:a16="http://schemas.microsoft.com/office/drawing/2014/main" id="{BA7DBB1E-4445-46A0-8F36-44505DD19FAF}"/>
              </a:ext>
            </a:extLst>
          </p:cNvPr>
          <p:cNvPicPr>
            <a:picLocks noChangeAspect="1"/>
          </p:cNvPicPr>
          <p:nvPr/>
        </p:nvPicPr>
        <p:blipFill>
          <a:blip r:embed="rId2"/>
          <a:stretch>
            <a:fillRect/>
          </a:stretch>
        </p:blipFill>
        <p:spPr>
          <a:xfrm>
            <a:off x="4130075" y="0"/>
            <a:ext cx="6035901" cy="5089180"/>
          </a:xfrm>
          <a:prstGeom prst="rect">
            <a:avLst/>
          </a:prstGeom>
        </p:spPr>
      </p:pic>
      <p:pic>
        <p:nvPicPr>
          <p:cNvPr id="7" name="Picture 6">
            <a:extLst>
              <a:ext uri="{FF2B5EF4-FFF2-40B4-BE49-F238E27FC236}">
                <a16:creationId xmlns:a16="http://schemas.microsoft.com/office/drawing/2014/main" id="{BAA92488-A153-4754-910F-34A5EE4BBF4E}"/>
              </a:ext>
            </a:extLst>
          </p:cNvPr>
          <p:cNvPicPr>
            <a:picLocks noChangeAspect="1"/>
          </p:cNvPicPr>
          <p:nvPr/>
        </p:nvPicPr>
        <p:blipFill>
          <a:blip r:embed="rId3"/>
          <a:stretch>
            <a:fillRect/>
          </a:stretch>
        </p:blipFill>
        <p:spPr>
          <a:xfrm>
            <a:off x="4340884" y="5182793"/>
            <a:ext cx="6035901" cy="1675207"/>
          </a:xfrm>
          <a:prstGeom prst="rect">
            <a:avLst/>
          </a:prstGeom>
        </p:spPr>
      </p:pic>
    </p:spTree>
    <p:extLst>
      <p:ext uri="{BB962C8B-B14F-4D97-AF65-F5344CB8AC3E}">
        <p14:creationId xmlns:p14="http://schemas.microsoft.com/office/powerpoint/2010/main" val="4264435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3F55910-E01D-F61A-086F-BEDCD48503F7}"/>
              </a:ext>
            </a:extLst>
          </p:cNvPr>
          <p:cNvPicPr>
            <a:picLocks noChangeAspect="1"/>
          </p:cNvPicPr>
          <p:nvPr/>
        </p:nvPicPr>
        <p:blipFill>
          <a:blip r:embed="rId2"/>
          <a:stretch>
            <a:fillRect/>
          </a:stretch>
        </p:blipFill>
        <p:spPr>
          <a:xfrm>
            <a:off x="4131253" y="4807390"/>
            <a:ext cx="7264302" cy="2017520"/>
          </a:xfrm>
          <a:prstGeom prst="rect">
            <a:avLst/>
          </a:prstGeom>
        </p:spPr>
      </p:pic>
      <p:sp>
        <p:nvSpPr>
          <p:cNvPr id="8" name="Title 1">
            <a:extLst>
              <a:ext uri="{FF2B5EF4-FFF2-40B4-BE49-F238E27FC236}">
                <a16:creationId xmlns:a16="http://schemas.microsoft.com/office/drawing/2014/main" id="{E783BECE-A574-95C1-AAD1-D9B92E178C72}"/>
              </a:ext>
            </a:extLst>
          </p:cNvPr>
          <p:cNvSpPr>
            <a:spLocks noGrp="1"/>
          </p:cNvSpPr>
          <p:nvPr>
            <p:ph type="title"/>
          </p:nvPr>
        </p:nvSpPr>
        <p:spPr>
          <a:xfrm>
            <a:off x="457200" y="594359"/>
            <a:ext cx="3200400" cy="2286000"/>
          </a:xfrm>
        </p:spPr>
        <p:txBody>
          <a:bodyPr>
            <a:normAutofit fontScale="90000"/>
          </a:bodyPr>
          <a:lstStyle/>
          <a:p>
            <a:r>
              <a:rPr lang="en-US" sz="3600" b="0" i="0">
                <a:effectLst/>
              </a:rPr>
              <a:t>III. Upon Advisory Committee Recommendation or Advice, or Pool Committee Requirement </a:t>
            </a:r>
            <a:endParaRPr lang="en-US"/>
          </a:p>
        </p:txBody>
      </p:sp>
      <p:sp>
        <p:nvSpPr>
          <p:cNvPr id="10" name="Text Placeholder 3">
            <a:extLst>
              <a:ext uri="{FF2B5EF4-FFF2-40B4-BE49-F238E27FC236}">
                <a16:creationId xmlns:a16="http://schemas.microsoft.com/office/drawing/2014/main" id="{D61D2AA5-F768-CEEC-13E8-B750BA27953F}"/>
              </a:ext>
            </a:extLst>
          </p:cNvPr>
          <p:cNvSpPr>
            <a:spLocks noGrp="1"/>
          </p:cNvSpPr>
          <p:nvPr>
            <p:ph type="body" sz="half" idx="2"/>
          </p:nvPr>
        </p:nvSpPr>
        <p:spPr>
          <a:xfrm>
            <a:off x="457200" y="2926080"/>
            <a:ext cx="3200400" cy="3379124"/>
          </a:xfrm>
        </p:spPr>
        <p:txBody>
          <a:bodyPr>
            <a:normAutofit/>
          </a:bodyPr>
          <a:lstStyle/>
          <a:p>
            <a:r>
              <a:rPr lang="en-US" sz="3200"/>
              <a:t>Example:</a:t>
            </a:r>
          </a:p>
        </p:txBody>
      </p:sp>
      <p:sp>
        <p:nvSpPr>
          <p:cNvPr id="2" name="Slide Number Placeholder 1">
            <a:extLst>
              <a:ext uri="{FF2B5EF4-FFF2-40B4-BE49-F238E27FC236}">
                <a16:creationId xmlns:a16="http://schemas.microsoft.com/office/drawing/2014/main" id="{B73C4A3E-13E8-4C65-B930-98F92424B1DE}"/>
              </a:ext>
            </a:extLst>
          </p:cNvPr>
          <p:cNvSpPr>
            <a:spLocks noGrp="1"/>
          </p:cNvSpPr>
          <p:nvPr>
            <p:ph type="sldNum" sz="quarter" idx="12"/>
          </p:nvPr>
        </p:nvSpPr>
        <p:spPr>
          <a:xfrm>
            <a:off x="9900458" y="6459785"/>
            <a:ext cx="1312025" cy="365125"/>
          </a:xfrm>
        </p:spPr>
        <p:txBody>
          <a:bodyPr anchor="ctr">
            <a:normAutofit/>
          </a:bodyPr>
          <a:lstStyle/>
          <a:p>
            <a:pPr>
              <a:spcAft>
                <a:spcPts val="600"/>
              </a:spcAft>
              <a:defRPr/>
            </a:pPr>
            <a:fld id="{C52D3921-2985-401A-80DF-5E44EF48AB02}" type="slidenum">
              <a:rPr lang="en-US" smtClean="0"/>
              <a:pPr>
                <a:spcAft>
                  <a:spcPts val="600"/>
                </a:spcAft>
                <a:defRPr/>
              </a:pPr>
              <a:t>17</a:t>
            </a:fld>
            <a:endParaRPr lang="en-US"/>
          </a:p>
        </p:txBody>
      </p:sp>
      <p:pic>
        <p:nvPicPr>
          <p:cNvPr id="4" name="Picture 3">
            <a:extLst>
              <a:ext uri="{FF2B5EF4-FFF2-40B4-BE49-F238E27FC236}">
                <a16:creationId xmlns:a16="http://schemas.microsoft.com/office/drawing/2014/main" id="{AA1870D8-9F4A-1F3C-6130-5014B98DF505}"/>
              </a:ext>
            </a:extLst>
          </p:cNvPr>
          <p:cNvPicPr>
            <a:picLocks noChangeAspect="1"/>
          </p:cNvPicPr>
          <p:nvPr/>
        </p:nvPicPr>
        <p:blipFill>
          <a:blip r:embed="rId3"/>
          <a:stretch>
            <a:fillRect/>
          </a:stretch>
        </p:blipFill>
        <p:spPr>
          <a:xfrm>
            <a:off x="4131254" y="0"/>
            <a:ext cx="6153828" cy="4662535"/>
          </a:xfrm>
          <a:prstGeom prst="rect">
            <a:avLst/>
          </a:prstGeom>
        </p:spPr>
      </p:pic>
    </p:spTree>
    <p:extLst>
      <p:ext uri="{BB962C8B-B14F-4D97-AF65-F5344CB8AC3E}">
        <p14:creationId xmlns:p14="http://schemas.microsoft.com/office/powerpoint/2010/main" val="1587144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940F51-357D-4528-BF07-41844730FF26}"/>
              </a:ext>
            </a:extLst>
          </p:cNvPr>
          <p:cNvSpPr>
            <a:spLocks noGrp="1"/>
          </p:cNvSpPr>
          <p:nvPr>
            <p:ph type="sldNum" sz="quarter" idx="12"/>
          </p:nvPr>
        </p:nvSpPr>
        <p:spPr/>
        <p:txBody>
          <a:bodyPr/>
          <a:lstStyle/>
          <a:p>
            <a:pPr>
              <a:defRPr/>
            </a:pPr>
            <a:fld id="{C52D3921-2985-401A-80DF-5E44EF48AB02}" type="slidenum">
              <a:rPr lang="en-US" smtClean="0"/>
              <a:pPr>
                <a:defRPr/>
              </a:pPr>
              <a:t>18</a:t>
            </a:fld>
            <a:endParaRPr lang="en-US"/>
          </a:p>
        </p:txBody>
      </p:sp>
      <p:graphicFrame>
        <p:nvGraphicFramePr>
          <p:cNvPr id="4" name="Table 3">
            <a:extLst>
              <a:ext uri="{FF2B5EF4-FFF2-40B4-BE49-F238E27FC236}">
                <a16:creationId xmlns:a16="http://schemas.microsoft.com/office/drawing/2014/main" id="{A9CC48ED-85FC-4910-9A7C-E01BE5972FC9}"/>
              </a:ext>
            </a:extLst>
          </p:cNvPr>
          <p:cNvGraphicFramePr>
            <a:graphicFrameLocks noGrp="1"/>
          </p:cNvGraphicFramePr>
          <p:nvPr/>
        </p:nvGraphicFramePr>
        <p:xfrm>
          <a:off x="527126" y="0"/>
          <a:ext cx="11424619" cy="6323430"/>
        </p:xfrm>
        <a:graphic>
          <a:graphicData uri="http://schemas.openxmlformats.org/drawingml/2006/table">
            <a:tbl>
              <a:tblPr/>
              <a:tblGrid>
                <a:gridCol w="1717426">
                  <a:extLst>
                    <a:ext uri="{9D8B030D-6E8A-4147-A177-3AD203B41FA5}">
                      <a16:colId xmlns:a16="http://schemas.microsoft.com/office/drawing/2014/main" val="3378259968"/>
                    </a:ext>
                  </a:extLst>
                </a:gridCol>
                <a:gridCol w="2165451">
                  <a:extLst>
                    <a:ext uri="{9D8B030D-6E8A-4147-A177-3AD203B41FA5}">
                      <a16:colId xmlns:a16="http://schemas.microsoft.com/office/drawing/2014/main" val="3488522914"/>
                    </a:ext>
                  </a:extLst>
                </a:gridCol>
                <a:gridCol w="1866767">
                  <a:extLst>
                    <a:ext uri="{9D8B030D-6E8A-4147-A177-3AD203B41FA5}">
                      <a16:colId xmlns:a16="http://schemas.microsoft.com/office/drawing/2014/main" val="1737006843"/>
                    </a:ext>
                  </a:extLst>
                </a:gridCol>
                <a:gridCol w="3136170">
                  <a:extLst>
                    <a:ext uri="{9D8B030D-6E8A-4147-A177-3AD203B41FA5}">
                      <a16:colId xmlns:a16="http://schemas.microsoft.com/office/drawing/2014/main" val="2111171622"/>
                    </a:ext>
                  </a:extLst>
                </a:gridCol>
                <a:gridCol w="2538805">
                  <a:extLst>
                    <a:ext uri="{9D8B030D-6E8A-4147-A177-3AD203B41FA5}">
                      <a16:colId xmlns:a16="http://schemas.microsoft.com/office/drawing/2014/main" val="812515369"/>
                    </a:ext>
                  </a:extLst>
                </a:gridCol>
              </a:tblGrid>
              <a:tr h="265493">
                <a:tc gridSpan="5">
                  <a:txBody>
                    <a:bodyPr/>
                    <a:lstStyle/>
                    <a:p>
                      <a:pPr algn="ctr" rtl="0" fontAlgn="base"/>
                      <a:r>
                        <a:rPr lang="en-US" sz="1600" b="0" i="0">
                          <a:solidFill>
                            <a:srgbClr val="FFFFFF"/>
                          </a:solidFill>
                          <a:effectLst/>
                          <a:latin typeface="Gill Sans MT" panose="020B0502020104020203" pitchFamily="34" charset="0"/>
                        </a:rPr>
                        <a:t>Watermaster and Advisory Committee Respective Roles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77787372"/>
                  </a:ext>
                </a:extLst>
              </a:tr>
              <a:tr h="517712">
                <a:tc>
                  <a:txBody>
                    <a:bodyPr/>
                    <a:lstStyle/>
                    <a:p>
                      <a:pPr algn="ctr" rtl="0" fontAlgn="base"/>
                      <a:r>
                        <a:rPr lang="en-US" sz="1200" b="0" i="0">
                          <a:effectLst/>
                          <a:latin typeface="Gill Sans MT" panose="020B0502020104020203" pitchFamily="34" charset="0"/>
                        </a:rPr>
                        <a:t> </a:t>
                      </a: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en-US" sz="1200" b="0" i="0">
                          <a:effectLst/>
                          <a:latin typeface="Gill Sans MT" panose="020B0502020104020203" pitchFamily="34" charset="0"/>
                        </a:rPr>
                        <a:t>I. Watermaster Board Duties and Powers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en-US" sz="1200" b="0" i="0">
                          <a:effectLst/>
                          <a:latin typeface="Gill Sans MT" panose="020B0502020104020203" pitchFamily="34" charset="0"/>
                        </a:rPr>
                        <a:t>II. Watermaster Board Discretionary Function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en-US" sz="1200" b="0" i="0">
                          <a:effectLst/>
                          <a:latin typeface="Gill Sans MT" panose="020B0502020104020203" pitchFamily="34" charset="0"/>
                        </a:rPr>
                        <a:t>III. Upon Advisory Committee Recommendation or Advice, or Pool Committee Requirement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en-US" sz="1200" b="0" i="0">
                          <a:effectLst/>
                          <a:latin typeface="Gill Sans MT" panose="020B0502020104020203" pitchFamily="34" charset="0"/>
                        </a:rPr>
                        <a:t>IV. Other Watermaster Functions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7597537"/>
                  </a:ext>
                </a:extLst>
              </a:tr>
              <a:tr h="2562016">
                <a:tc>
                  <a:txBody>
                    <a:bodyPr/>
                    <a:lstStyle/>
                    <a:p>
                      <a:pPr algn="l" rtl="0" fontAlgn="base"/>
                      <a:r>
                        <a:rPr lang="en-US" sz="1200" b="0" i="0">
                          <a:effectLst/>
                          <a:latin typeface="Gill Sans MT" panose="020B0502020104020203" pitchFamily="34" charset="0"/>
                        </a:rPr>
                        <a:t> </a:t>
                      </a: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Type of Actions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200" b="0" i="0">
                          <a:effectLst/>
                          <a:latin typeface="Gill Sans MT" panose="020B0502020104020203" pitchFamily="34" charset="0"/>
                        </a:rPr>
                        <a:t>Administer, Enforce &amp; Implement the Judgment and Physical Solution. </a:t>
                      </a:r>
                      <a:endParaRPr lang="en-US" sz="2000" b="0" i="0">
                        <a:effectLst/>
                      </a:endParaRPr>
                    </a:p>
                    <a:p>
                      <a:pPr algn="l" rtl="0" fontAlgn="base"/>
                      <a:r>
                        <a:rPr lang="en-US" sz="1200" b="0" i="0">
                          <a:effectLst/>
                          <a:latin typeface="Gill Sans MT" panose="020B0502020104020203" pitchFamily="34" charset="0"/>
                        </a:rPr>
                        <a:t>Examples: </a:t>
                      </a:r>
                      <a:endParaRPr lang="en-US" sz="2000" b="0" i="0">
                        <a:effectLst/>
                      </a:endParaRPr>
                    </a:p>
                    <a:p>
                      <a:pPr algn="l" rtl="0" fontAlgn="base">
                        <a:buFont typeface="Arial" panose="020B0604020202020204" pitchFamily="34" charset="0"/>
                        <a:buChar char="•"/>
                      </a:pPr>
                      <a:r>
                        <a:rPr lang="en-US" sz="1200" b="0" i="0">
                          <a:effectLst/>
                          <a:latin typeface="Gill Sans MT" panose="020B0502020104020203" pitchFamily="34" charset="0"/>
                        </a:rPr>
                        <a:t>Control and regulate storage </a:t>
                      </a:r>
                    </a:p>
                    <a:p>
                      <a:pPr algn="l" rtl="0" fontAlgn="base">
                        <a:buFont typeface="Arial" panose="020B0604020202020204" pitchFamily="34" charset="0"/>
                        <a:buChar char="•"/>
                      </a:pPr>
                      <a:r>
                        <a:rPr lang="en-US" sz="1200" b="0" i="0">
                          <a:effectLst/>
                          <a:latin typeface="Gill Sans MT" panose="020B0502020104020203" pitchFamily="34" charset="0"/>
                        </a:rPr>
                        <a:t>Establish procedures and administer withdrawal and supplemental water replenishment </a:t>
                      </a: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Steward the Basin’s resources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200" b="0" i="0">
                          <a:effectLst/>
                          <a:latin typeface="Gill Sans MT" panose="020B0502020104020203" pitchFamily="34" charset="0"/>
                        </a:rPr>
                        <a:t> </a:t>
                      </a: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Develop an Optimum Basin Management Program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200" b="0" i="0">
                          <a:effectLst/>
                          <a:latin typeface="Gill Sans MT" panose="020B0502020104020203" pitchFamily="34" charset="0"/>
                        </a:rPr>
                        <a:t>Recommendation or advice on items like: </a:t>
                      </a:r>
                      <a:endParaRPr lang="en-US" sz="2000" b="0" i="0">
                        <a:effectLst/>
                      </a:endParaRPr>
                    </a:p>
                    <a:p>
                      <a:pPr algn="l" rtl="0" fontAlgn="base">
                        <a:buFont typeface="Arial" panose="020B0604020202020204" pitchFamily="34" charset="0"/>
                        <a:buChar char="•"/>
                      </a:pPr>
                      <a:r>
                        <a:rPr lang="en-US" sz="1200" b="0" i="0">
                          <a:effectLst/>
                          <a:latin typeface="Gill Sans MT" panose="020B0502020104020203" pitchFamily="34" charset="0"/>
                        </a:rPr>
                        <a:t>Adoption of rules and regulations; </a:t>
                      </a:r>
                    </a:p>
                    <a:p>
                      <a:pPr algn="l" rtl="0" fontAlgn="base">
                        <a:buFont typeface="Arial" panose="020B0604020202020204" pitchFamily="34" charset="0"/>
                        <a:buChar char="•"/>
                      </a:pPr>
                      <a:r>
                        <a:rPr lang="en-US" sz="1200" b="0" i="0">
                          <a:effectLst/>
                          <a:latin typeface="Gill Sans MT" panose="020B0502020104020203" pitchFamily="34" charset="0"/>
                        </a:rPr>
                        <a:t>Acting jointly with other agencies of the United States or the State of California </a:t>
                      </a:r>
                    </a:p>
                    <a:p>
                      <a:pPr algn="l" rtl="0" fontAlgn="base">
                        <a:buFont typeface="Arial" panose="020B0604020202020204" pitchFamily="34" charset="0"/>
                        <a:buChar char="•"/>
                      </a:pPr>
                      <a:r>
                        <a:rPr lang="en-US" sz="1200" b="0" i="0">
                          <a:effectLst/>
                          <a:latin typeface="Gill Sans MT" panose="020B0502020104020203" pitchFamily="34" charset="0"/>
                        </a:rPr>
                        <a:t>Adoption of administrative budget </a:t>
                      </a:r>
                    </a:p>
                    <a:p>
                      <a:pPr algn="l" rtl="0" fontAlgn="base">
                        <a:buFont typeface="Arial" panose="020B0604020202020204" pitchFamily="34" charset="0"/>
                        <a:buChar char="•"/>
                      </a:pPr>
                      <a:r>
                        <a:rPr lang="en-US" sz="1200" b="0" i="0">
                          <a:effectLst/>
                          <a:latin typeface="Gill Sans MT" panose="020B0502020104020203" pitchFamily="34" charset="0"/>
                        </a:rPr>
                        <a:t>Levy and collect annual assessments </a:t>
                      </a: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Required actions like: </a:t>
                      </a:r>
                      <a:endParaRPr lang="en-US" sz="2000" b="0" i="0">
                        <a:effectLst/>
                      </a:endParaRPr>
                    </a:p>
                    <a:p>
                      <a:pPr algn="l" rtl="0" fontAlgn="base">
                        <a:buFont typeface="Arial" panose="020B0604020202020204" pitchFamily="34" charset="0"/>
                        <a:buChar char="•"/>
                      </a:pPr>
                      <a:r>
                        <a:rPr lang="en-US" sz="1200" b="0" i="0">
                          <a:effectLst/>
                          <a:latin typeface="Gill Sans MT" panose="020B0502020104020203" pitchFamily="34" charset="0"/>
                        </a:rPr>
                        <a:t>Allocation of special project expenses </a:t>
                      </a: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200" b="0" i="0">
                          <a:effectLst/>
                          <a:latin typeface="Gill Sans MT" panose="020B0502020104020203" pitchFamily="34" charset="0"/>
                        </a:rPr>
                        <a:t>Normal Course of Business </a:t>
                      </a:r>
                      <a:endParaRPr lang="en-US" sz="2000" b="0" i="0">
                        <a:effectLst/>
                      </a:endParaRPr>
                    </a:p>
                    <a:p>
                      <a:pPr algn="l" rtl="0" fontAlgn="base"/>
                      <a:r>
                        <a:rPr lang="en-US" sz="1200" b="0" i="0">
                          <a:effectLst/>
                          <a:latin typeface="Gill Sans MT" panose="020B0502020104020203" pitchFamily="34" charset="0"/>
                        </a:rPr>
                        <a:t>Examples: </a:t>
                      </a:r>
                      <a:endParaRPr lang="en-US" sz="2000" b="0" i="0">
                        <a:effectLst/>
                      </a:endParaRPr>
                    </a:p>
                    <a:p>
                      <a:pPr algn="l" rtl="0" fontAlgn="base">
                        <a:buFont typeface="Arial" panose="020B0604020202020204" pitchFamily="34" charset="0"/>
                        <a:buChar char="•"/>
                      </a:pPr>
                      <a:r>
                        <a:rPr lang="en-US" sz="1200" b="0" i="0">
                          <a:effectLst/>
                          <a:latin typeface="Gill Sans MT" panose="020B0502020104020203" pitchFamily="34" charset="0"/>
                        </a:rPr>
                        <a:t>Acquire facilities and equipment </a:t>
                      </a:r>
                    </a:p>
                    <a:p>
                      <a:pPr algn="l" rtl="0" fontAlgn="base">
                        <a:buFont typeface="Arial" panose="020B0604020202020204" pitchFamily="34" charset="0"/>
                        <a:buChar char="•"/>
                      </a:pPr>
                      <a:r>
                        <a:rPr lang="en-US" sz="1200" b="0" i="0">
                          <a:effectLst/>
                          <a:latin typeface="Gill Sans MT" panose="020B0502020104020203" pitchFamily="34" charset="0"/>
                        </a:rPr>
                        <a:t>Employ or retain staff and consultants </a:t>
                      </a: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Administering the Pools </a:t>
                      </a:r>
                      <a:endParaRPr lang="en-US" sz="2000" b="0" i="0">
                        <a:effectLst/>
                      </a:endParaRPr>
                    </a:p>
                    <a:p>
                      <a:pPr algn="l" rtl="0" fontAlgn="base">
                        <a:buFont typeface="Arial" panose="020B0604020202020204" pitchFamily="34" charset="0"/>
                        <a:buChar char="•"/>
                      </a:pPr>
                      <a:r>
                        <a:rPr lang="en-US" sz="1200" b="0" i="0">
                          <a:effectLst/>
                          <a:latin typeface="Gill Sans MT" panose="020B0502020104020203" pitchFamily="34" charset="0"/>
                        </a:rPr>
                        <a:t>Levy and collect annual assessments </a:t>
                      </a: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Administering the Physical Solution </a:t>
                      </a:r>
                      <a:endParaRPr lang="en-US" sz="2000" b="0" i="0">
                        <a:effectLst/>
                      </a:endParaRPr>
                    </a:p>
                    <a:p>
                      <a:pPr algn="l" rtl="0" fontAlgn="base"/>
                      <a:r>
                        <a:rPr lang="en-US" sz="1200" b="0" i="0">
                          <a:effectLst/>
                          <a:latin typeface="Gill Sans MT" panose="020B0502020104020203" pitchFamily="34" charset="0"/>
                        </a:rPr>
                        <a:t>Example: </a:t>
                      </a:r>
                      <a:endParaRPr lang="en-US" sz="2000" b="0" i="0">
                        <a:effectLst/>
                      </a:endParaRPr>
                    </a:p>
                    <a:p>
                      <a:pPr algn="l" rtl="0" fontAlgn="base">
                        <a:buFont typeface="Arial" panose="020B0604020202020204" pitchFamily="34" charset="0"/>
                        <a:buChar char="•"/>
                      </a:pPr>
                      <a:r>
                        <a:rPr lang="en-US" sz="1200" b="0" i="0">
                          <a:effectLst/>
                          <a:latin typeface="Gill Sans MT" panose="020B0502020104020203" pitchFamily="34" charset="0"/>
                        </a:rPr>
                        <a:t>Accomplish replenishment of overproduction </a:t>
                      </a:r>
                    </a:p>
                    <a:p>
                      <a:pPr algn="l" rtl="0" fontAlgn="base"/>
                      <a:r>
                        <a:rPr lang="en-US" sz="1200" b="0" i="0">
                          <a:effectLst/>
                          <a:latin typeface="Gill Sans MT" panose="020B0502020104020203" pitchFamily="34" charset="0"/>
                        </a:rPr>
                        <a:t>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8570082"/>
                  </a:ext>
                </a:extLst>
              </a:tr>
              <a:tr h="517712">
                <a:tc>
                  <a:txBody>
                    <a:bodyPr/>
                    <a:lstStyle/>
                    <a:p>
                      <a:pPr algn="l" rtl="0" fontAlgn="base"/>
                      <a:r>
                        <a:rPr lang="en-US" sz="1200" b="0" i="0">
                          <a:effectLst/>
                          <a:latin typeface="Gill Sans MT" panose="020B0502020104020203" pitchFamily="34" charset="0"/>
                        </a:rPr>
                        <a:t> </a:t>
                      </a:r>
                    </a:p>
                    <a:p>
                      <a:pPr algn="l" rtl="0" fontAlgn="base"/>
                      <a:r>
                        <a:rPr lang="en-US" sz="1200" b="0" i="0">
                          <a:effectLst/>
                          <a:latin typeface="Gill Sans MT" panose="020B0502020104020203" pitchFamily="34" charset="0"/>
                        </a:rPr>
                        <a:t>Pools and Advisory Committee Role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200" b="0" i="0">
                          <a:effectLst/>
                          <a:latin typeface="Gill Sans MT" panose="020B0502020104020203" pitchFamily="34" charset="0"/>
                        </a:rPr>
                        <a:t> </a:t>
                      </a:r>
                    </a:p>
                    <a:p>
                      <a:pPr algn="l" rtl="0" fontAlgn="base"/>
                      <a:r>
                        <a:rPr lang="en-US" sz="1200" b="0" i="0">
                          <a:effectLst/>
                          <a:latin typeface="Gill Sans MT" panose="020B0502020104020203" pitchFamily="34" charset="0"/>
                        </a:rPr>
                        <a:t>Advice and assistance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200" b="0" i="0">
                          <a:effectLst/>
                          <a:latin typeface="Gill Sans MT" panose="020B0502020104020203" pitchFamily="34" charset="0"/>
                        </a:rPr>
                        <a:t> </a:t>
                      </a:r>
                    </a:p>
                    <a:p>
                      <a:pPr algn="l" rtl="0" fontAlgn="base"/>
                      <a:r>
                        <a:rPr lang="en-US" sz="1200" b="0" i="0">
                          <a:effectLst/>
                          <a:latin typeface="Gill Sans MT" panose="020B0502020104020203" pitchFamily="34" charset="0"/>
                        </a:rPr>
                        <a:t>Advice and assistance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200" b="0" i="0">
                          <a:effectLst/>
                          <a:latin typeface="Gill Sans MT" panose="020B0502020104020203" pitchFamily="34" charset="0"/>
                        </a:rPr>
                        <a:t>Recommendation or Advice; approval required;    OR </a:t>
                      </a:r>
                      <a:endParaRPr lang="en-US" sz="2000" b="0" i="0">
                        <a:effectLst/>
                      </a:endParaRPr>
                    </a:p>
                    <a:p>
                      <a:pPr algn="l" rtl="0" fontAlgn="base"/>
                      <a:r>
                        <a:rPr lang="en-US" sz="1200" b="0" i="0">
                          <a:effectLst/>
                          <a:latin typeface="Gill Sans MT" panose="020B0502020104020203" pitchFamily="34" charset="0"/>
                        </a:rPr>
                        <a:t>Required Action; approval required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200" b="0" i="0">
                          <a:effectLst/>
                          <a:latin typeface="Gill Sans MT" panose="020B0502020104020203" pitchFamily="34" charset="0"/>
                        </a:rPr>
                        <a:t> </a:t>
                      </a:r>
                    </a:p>
                    <a:p>
                      <a:pPr algn="l" rtl="0" fontAlgn="base"/>
                      <a:r>
                        <a:rPr lang="en-US" sz="1200" b="0" i="0">
                          <a:effectLst/>
                          <a:latin typeface="Gill Sans MT" panose="020B0502020104020203" pitchFamily="34" charset="0"/>
                        </a:rPr>
                        <a:t>Advice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577535"/>
                  </a:ext>
                </a:extLst>
              </a:tr>
              <a:tr h="1752259">
                <a:tc>
                  <a:txBody>
                    <a:bodyPr/>
                    <a:lstStyle/>
                    <a:p>
                      <a:pPr algn="l" rtl="0" fontAlgn="base"/>
                      <a:r>
                        <a:rPr lang="en-US" sz="1200" b="0" i="0">
                          <a:effectLst/>
                          <a:latin typeface="Gill Sans MT" panose="020B0502020104020203" pitchFamily="34" charset="0"/>
                        </a:rPr>
                        <a:t> </a:t>
                      </a: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Watermaster Board Role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200" b="0" i="0">
                          <a:effectLst/>
                          <a:latin typeface="Gill Sans MT" panose="020B0502020104020203" pitchFamily="34" charset="0"/>
                        </a:rPr>
                        <a:t> </a:t>
                      </a: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Approval; must notify the Advisory Committee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200" b="0" i="0">
                          <a:effectLst/>
                          <a:latin typeface="Gill Sans MT" panose="020B0502020104020203" pitchFamily="34" charset="0"/>
                        </a:rPr>
                        <a:t> </a:t>
                      </a: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Approval; must notify the Advisory Committee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100" b="0" i="0">
                          <a:effectLst/>
                          <a:latin typeface="Gill Sans MT" panose="020B0502020104020203" pitchFamily="34" charset="0"/>
                        </a:rPr>
                        <a:t> </a:t>
                      </a:r>
                    </a:p>
                    <a:p>
                      <a:pPr algn="l" rtl="0" fontAlgn="base"/>
                      <a:r>
                        <a:rPr lang="en-US" sz="1200" b="0" i="0">
                          <a:effectLst/>
                          <a:latin typeface="Gill Sans MT" panose="020B0502020104020203" pitchFamily="34" charset="0"/>
                        </a:rPr>
                        <a:t>Watermaster must act consistently with an AC recommendation that has been approved by 80 or more votes, but has the right to bring the issue before the Court. In case an AC recommendation does not have the 80 vote mandate, Watermaster may take a different action after a public hearing followed by written findings and a decision. </a:t>
                      </a:r>
                      <a:endParaRPr lang="en-US" sz="2000" b="0" i="0">
                        <a:effectLst/>
                      </a:endParaRPr>
                    </a:p>
                    <a:p>
                      <a:pPr algn="l" rtl="0" fontAlgn="base"/>
                      <a:r>
                        <a:rPr lang="en-US" sz="1100" b="0" i="0">
                          <a:effectLst/>
                          <a:latin typeface="Gill Sans MT" panose="020B0502020104020203" pitchFamily="34" charset="0"/>
                        </a:rPr>
                        <a:t> </a:t>
                      </a:r>
                      <a:endParaRPr lang="en-US" sz="2000" b="0" i="0">
                        <a:effectLst/>
                      </a:endParaRPr>
                    </a:p>
                  </a:txBody>
                  <a:tcPr marL="52585" marR="52585" marT="26292" marB="262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200" b="0" i="0">
                          <a:effectLst/>
                          <a:latin typeface="Gill Sans MT" panose="020B0502020104020203" pitchFamily="34" charset="0"/>
                        </a:rPr>
                        <a:t> </a:t>
                      </a: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Approval; must notify the Advisory Committee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7034081"/>
                  </a:ext>
                </a:extLst>
              </a:tr>
              <a:tr h="495150">
                <a:tc gridSpan="5">
                  <a:txBody>
                    <a:bodyPr/>
                    <a:lstStyle/>
                    <a:p>
                      <a:pPr algn="l" rtl="0" fontAlgn="base"/>
                      <a:r>
                        <a:rPr lang="en-US" sz="1200" b="0" i="0">
                          <a:effectLst/>
                          <a:latin typeface="Gill Sans MT" panose="020B0502020104020203" pitchFamily="34" charset="0"/>
                        </a:rPr>
                        <a:t>The above table is a brief summary; the full text can be found in Part III of Special Referee Report and Recommendation entitled “Watermaster Roles and Review of Watermaster Actions” found on pages 10 through 22.  This was adopted and incorporated by the Court in its February 19, 1998 Order establishing the nine-member Watermaster Board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2687048"/>
                  </a:ext>
                </a:extLst>
              </a:tr>
            </a:tbl>
          </a:graphicData>
        </a:graphic>
      </p:graphicFrame>
      <p:sp>
        <p:nvSpPr>
          <p:cNvPr id="5" name="Rectangle 4">
            <a:extLst>
              <a:ext uri="{FF2B5EF4-FFF2-40B4-BE49-F238E27FC236}">
                <a16:creationId xmlns:a16="http://schemas.microsoft.com/office/drawing/2014/main" id="{498973F4-BE3E-412C-8BBD-42A450B96BE5}"/>
              </a:ext>
            </a:extLst>
          </p:cNvPr>
          <p:cNvSpPr/>
          <p:nvPr/>
        </p:nvSpPr>
        <p:spPr>
          <a:xfrm>
            <a:off x="9386047" y="286870"/>
            <a:ext cx="2565698" cy="5558118"/>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0054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CB4F1-1C55-481F-B896-6BC03D702D7B}"/>
              </a:ext>
            </a:extLst>
          </p:cNvPr>
          <p:cNvSpPr>
            <a:spLocks noGrp="1"/>
          </p:cNvSpPr>
          <p:nvPr>
            <p:ph type="title"/>
          </p:nvPr>
        </p:nvSpPr>
        <p:spPr/>
        <p:txBody>
          <a:bodyPr/>
          <a:lstStyle/>
          <a:p>
            <a:r>
              <a:rPr lang="en-US"/>
              <a:t>Examples</a:t>
            </a:r>
          </a:p>
        </p:txBody>
      </p:sp>
      <p:sp>
        <p:nvSpPr>
          <p:cNvPr id="3" name="Content Placeholder 2">
            <a:extLst>
              <a:ext uri="{FF2B5EF4-FFF2-40B4-BE49-F238E27FC236}">
                <a16:creationId xmlns:a16="http://schemas.microsoft.com/office/drawing/2014/main" id="{B1A1A540-DC0D-4546-BE2F-5CCF35D978D0}"/>
              </a:ext>
            </a:extLst>
          </p:cNvPr>
          <p:cNvSpPr>
            <a:spLocks noGrp="1"/>
          </p:cNvSpPr>
          <p:nvPr>
            <p:ph idx="1"/>
          </p:nvPr>
        </p:nvSpPr>
        <p:spPr/>
        <p:txBody>
          <a:bodyPr>
            <a:normAutofit/>
          </a:bodyPr>
          <a:lstStyle/>
          <a:p>
            <a:r>
              <a:rPr lang="en-US" sz="2800"/>
              <a:t>Hiring and retaining consultants</a:t>
            </a:r>
          </a:p>
          <a:p>
            <a:r>
              <a:rPr lang="en-US" sz="2800"/>
              <a:t>Hiring staff</a:t>
            </a:r>
          </a:p>
          <a:p>
            <a:r>
              <a:rPr lang="en-US" sz="2800"/>
              <a:t>Acquiring equipment</a:t>
            </a:r>
          </a:p>
          <a:p>
            <a:r>
              <a:rPr lang="en-US" sz="2800"/>
              <a:t>Levy and collect assessments</a:t>
            </a:r>
          </a:p>
          <a:p>
            <a:r>
              <a:rPr lang="en-US" sz="2800"/>
              <a:t>Replenish overproduction</a:t>
            </a:r>
          </a:p>
          <a:p>
            <a:endParaRPr lang="en-US" sz="2800"/>
          </a:p>
          <a:p>
            <a:endParaRPr lang="en-US" sz="2800"/>
          </a:p>
          <a:p>
            <a:pPr marL="0" indent="0">
              <a:buNone/>
            </a:pPr>
            <a:endParaRPr lang="en-US" sz="2800"/>
          </a:p>
        </p:txBody>
      </p:sp>
      <p:sp>
        <p:nvSpPr>
          <p:cNvPr id="4" name="Slide Number Placeholder 3">
            <a:extLst>
              <a:ext uri="{FF2B5EF4-FFF2-40B4-BE49-F238E27FC236}">
                <a16:creationId xmlns:a16="http://schemas.microsoft.com/office/drawing/2014/main" id="{24F3C4CF-3C1F-48AA-B7B0-54AC2A0A4325}"/>
              </a:ext>
            </a:extLst>
          </p:cNvPr>
          <p:cNvSpPr>
            <a:spLocks noGrp="1"/>
          </p:cNvSpPr>
          <p:nvPr>
            <p:ph type="sldNum" sz="quarter" idx="12"/>
          </p:nvPr>
        </p:nvSpPr>
        <p:spPr/>
        <p:txBody>
          <a:bodyPr/>
          <a:lstStyle/>
          <a:p>
            <a:pPr>
              <a:defRPr/>
            </a:pPr>
            <a:fld id="{7E777F78-1ED5-4261-B752-08BD7507AB08}" type="slidenum">
              <a:rPr lang="en-US" smtClean="0"/>
              <a:pPr>
                <a:defRPr/>
              </a:pPr>
              <a:t>19</a:t>
            </a:fld>
            <a:endParaRPr lang="en-US"/>
          </a:p>
        </p:txBody>
      </p:sp>
    </p:spTree>
    <p:extLst>
      <p:ext uri="{BB962C8B-B14F-4D97-AF65-F5344CB8AC3E}">
        <p14:creationId xmlns:p14="http://schemas.microsoft.com/office/powerpoint/2010/main" val="3377480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BB409-4265-4B3E-8A27-A9ADF3AE3A4C}"/>
              </a:ext>
            </a:extLst>
          </p:cNvPr>
          <p:cNvSpPr>
            <a:spLocks noGrp="1"/>
          </p:cNvSpPr>
          <p:nvPr>
            <p:ph type="title"/>
          </p:nvPr>
        </p:nvSpPr>
        <p:spPr>
          <a:xfrm>
            <a:off x="1097280" y="286603"/>
            <a:ext cx="10058400" cy="1450757"/>
          </a:xfrm>
        </p:spPr>
        <p:txBody>
          <a:bodyPr anchor="b">
            <a:normAutofit/>
          </a:bodyPr>
          <a:lstStyle/>
          <a:p>
            <a:r>
              <a:rPr lang="en-US"/>
              <a:t>Workshop Goals</a:t>
            </a:r>
          </a:p>
        </p:txBody>
      </p:sp>
      <p:graphicFrame>
        <p:nvGraphicFramePr>
          <p:cNvPr id="5" name="Content Placeholder 2">
            <a:extLst>
              <a:ext uri="{FF2B5EF4-FFF2-40B4-BE49-F238E27FC236}">
                <a16:creationId xmlns:a16="http://schemas.microsoft.com/office/drawing/2014/main" id="{9C55BF97-2DDC-BFAF-F1EB-010B3C3D0829}"/>
              </a:ext>
            </a:extLst>
          </p:cNvPr>
          <p:cNvGraphicFramePr>
            <a:graphicFrameLocks noGrp="1"/>
          </p:cNvGraphicFramePr>
          <p:nvPr>
            <p:ph idx="1"/>
            <p:extLst>
              <p:ext uri="{D42A27DB-BD31-4B8C-83A1-F6EECF244321}">
                <p14:modId xmlns:p14="http://schemas.microsoft.com/office/powerpoint/2010/main" val="3407397277"/>
              </p:ext>
            </p:extLst>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F2E45FB8-FF1A-4862-8EED-BB5BA4BC665A}"/>
              </a:ext>
            </a:extLst>
          </p:cNvPr>
          <p:cNvSpPr>
            <a:spLocks noGrp="1"/>
          </p:cNvSpPr>
          <p:nvPr>
            <p:ph type="sldNum" sz="quarter" idx="12"/>
          </p:nvPr>
        </p:nvSpPr>
        <p:spPr/>
        <p:txBody>
          <a:bodyPr/>
          <a:lstStyle/>
          <a:p>
            <a:fld id="{40CD7844-289C-4184-8205-1D1068C96D87}" type="slidenum">
              <a:rPr lang="en-US" smtClean="0"/>
              <a:t>2</a:t>
            </a:fld>
            <a:endParaRPr lang="en-US"/>
          </a:p>
        </p:txBody>
      </p:sp>
    </p:spTree>
    <p:extLst>
      <p:ext uri="{BB962C8B-B14F-4D97-AF65-F5344CB8AC3E}">
        <p14:creationId xmlns:p14="http://schemas.microsoft.com/office/powerpoint/2010/main" val="10225027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783BECE-A574-95C1-AAD1-D9B92E178C72}"/>
              </a:ext>
            </a:extLst>
          </p:cNvPr>
          <p:cNvSpPr>
            <a:spLocks noGrp="1"/>
          </p:cNvSpPr>
          <p:nvPr>
            <p:ph type="title"/>
          </p:nvPr>
        </p:nvSpPr>
        <p:spPr>
          <a:xfrm>
            <a:off x="457200" y="594359"/>
            <a:ext cx="3200400" cy="2286000"/>
          </a:xfrm>
        </p:spPr>
        <p:txBody>
          <a:bodyPr>
            <a:normAutofit/>
          </a:bodyPr>
          <a:lstStyle/>
          <a:p>
            <a:r>
              <a:rPr lang="en-US" sz="3100" b="0" i="0">
                <a:effectLst/>
              </a:rPr>
              <a:t>IV. Other Watermaster Functions </a:t>
            </a:r>
          </a:p>
        </p:txBody>
      </p:sp>
      <p:sp>
        <p:nvSpPr>
          <p:cNvPr id="10" name="Text Placeholder 3">
            <a:extLst>
              <a:ext uri="{FF2B5EF4-FFF2-40B4-BE49-F238E27FC236}">
                <a16:creationId xmlns:a16="http://schemas.microsoft.com/office/drawing/2014/main" id="{D61D2AA5-F768-CEEC-13E8-B750BA27953F}"/>
              </a:ext>
            </a:extLst>
          </p:cNvPr>
          <p:cNvSpPr>
            <a:spLocks noGrp="1"/>
          </p:cNvSpPr>
          <p:nvPr>
            <p:ph type="body" sz="half" idx="2"/>
          </p:nvPr>
        </p:nvSpPr>
        <p:spPr>
          <a:xfrm>
            <a:off x="457200" y="2926080"/>
            <a:ext cx="3200400" cy="3379124"/>
          </a:xfrm>
        </p:spPr>
        <p:txBody>
          <a:bodyPr/>
          <a:lstStyle/>
          <a:p>
            <a:endParaRPr lang="en-US"/>
          </a:p>
        </p:txBody>
      </p:sp>
      <p:sp>
        <p:nvSpPr>
          <p:cNvPr id="2" name="Slide Number Placeholder 1">
            <a:extLst>
              <a:ext uri="{FF2B5EF4-FFF2-40B4-BE49-F238E27FC236}">
                <a16:creationId xmlns:a16="http://schemas.microsoft.com/office/drawing/2014/main" id="{B73C4A3E-13E8-4C65-B930-98F92424B1DE}"/>
              </a:ext>
            </a:extLst>
          </p:cNvPr>
          <p:cNvSpPr>
            <a:spLocks noGrp="1"/>
          </p:cNvSpPr>
          <p:nvPr>
            <p:ph type="sldNum" sz="quarter" idx="12"/>
          </p:nvPr>
        </p:nvSpPr>
        <p:spPr>
          <a:xfrm>
            <a:off x="9900458" y="6459785"/>
            <a:ext cx="1312025" cy="365125"/>
          </a:xfrm>
        </p:spPr>
        <p:txBody>
          <a:bodyPr anchor="ctr">
            <a:normAutofit/>
          </a:bodyPr>
          <a:lstStyle/>
          <a:p>
            <a:pPr>
              <a:spcAft>
                <a:spcPts val="600"/>
              </a:spcAft>
              <a:defRPr/>
            </a:pPr>
            <a:fld id="{C52D3921-2985-401A-80DF-5E44EF48AB02}" type="slidenum">
              <a:rPr lang="en-US" smtClean="0"/>
              <a:pPr>
                <a:spcAft>
                  <a:spcPts val="600"/>
                </a:spcAft>
                <a:defRPr/>
              </a:pPr>
              <a:t>20</a:t>
            </a:fld>
            <a:endParaRPr lang="en-US"/>
          </a:p>
        </p:txBody>
      </p:sp>
      <p:graphicFrame>
        <p:nvGraphicFramePr>
          <p:cNvPr id="9" name="Table 8">
            <a:extLst>
              <a:ext uri="{FF2B5EF4-FFF2-40B4-BE49-F238E27FC236}">
                <a16:creationId xmlns:a16="http://schemas.microsoft.com/office/drawing/2014/main" id="{E1F98C40-FA83-4B75-9001-435AE70E1F7D}"/>
              </a:ext>
            </a:extLst>
          </p:cNvPr>
          <p:cNvGraphicFramePr>
            <a:graphicFrameLocks noGrp="1"/>
          </p:cNvGraphicFramePr>
          <p:nvPr>
            <p:extLst>
              <p:ext uri="{D42A27DB-BD31-4B8C-83A1-F6EECF244321}">
                <p14:modId xmlns:p14="http://schemas.microsoft.com/office/powerpoint/2010/main" val="4160200846"/>
              </p:ext>
            </p:extLst>
          </p:nvPr>
        </p:nvGraphicFramePr>
        <p:xfrm>
          <a:off x="4958132" y="106525"/>
          <a:ext cx="6496724" cy="6430126"/>
        </p:xfrm>
        <a:graphic>
          <a:graphicData uri="http://schemas.openxmlformats.org/drawingml/2006/table">
            <a:tbl>
              <a:tblPr firstRow="1" bandRow="1">
                <a:tableStyleId>{3B4B98B0-60AC-42C2-AFA5-B58CD77FA1E5}</a:tableStyleId>
              </a:tblPr>
              <a:tblGrid>
                <a:gridCol w="2856472">
                  <a:extLst>
                    <a:ext uri="{9D8B030D-6E8A-4147-A177-3AD203B41FA5}">
                      <a16:colId xmlns:a16="http://schemas.microsoft.com/office/drawing/2014/main" val="800126981"/>
                    </a:ext>
                  </a:extLst>
                </a:gridCol>
                <a:gridCol w="3640252">
                  <a:extLst>
                    <a:ext uri="{9D8B030D-6E8A-4147-A177-3AD203B41FA5}">
                      <a16:colId xmlns:a16="http://schemas.microsoft.com/office/drawing/2014/main" val="3337546212"/>
                    </a:ext>
                  </a:extLst>
                </a:gridCol>
              </a:tblGrid>
              <a:tr h="2186329">
                <a:tc>
                  <a:txBody>
                    <a:bodyPr/>
                    <a:lstStyle/>
                    <a:p>
                      <a:pPr algn="l" rtl="0" fontAlgn="base"/>
                      <a:r>
                        <a:rPr lang="en-US" sz="1500" b="0">
                          <a:effectLst/>
                        </a:rPr>
                        <a:t>Type of Actions </a:t>
                      </a:r>
                      <a:endParaRPr lang="en-US" sz="2500" b="0" i="0">
                        <a:effectLst/>
                      </a:endParaRPr>
                    </a:p>
                  </a:txBody>
                  <a:tcPr marL="66261" marR="66261" marT="33130" marB="33130" anchor="ctr"/>
                </a:tc>
                <a:tc>
                  <a:txBody>
                    <a:bodyPr/>
                    <a:lstStyle/>
                    <a:p>
                      <a:pPr marL="0" algn="l" defTabSz="914400" rtl="0" eaLnBrk="1" fontAlgn="base" latinLnBrk="0" hangingPunct="1"/>
                      <a:r>
                        <a:rPr lang="en-US" sz="1500" b="0" kern="1200">
                          <a:solidFill>
                            <a:schemeClr val="tx1"/>
                          </a:solidFill>
                          <a:effectLst/>
                          <a:latin typeface="+mn-lt"/>
                          <a:ea typeface="+mn-ea"/>
                          <a:cs typeface="+mn-cs"/>
                        </a:rPr>
                        <a:t>Normal Course of Business </a:t>
                      </a:r>
                    </a:p>
                    <a:p>
                      <a:pPr marL="0" algn="l" defTabSz="914400" rtl="0" eaLnBrk="1" fontAlgn="base" latinLnBrk="0" hangingPunct="1"/>
                      <a:r>
                        <a:rPr lang="en-US" sz="1500" b="0" kern="1200">
                          <a:solidFill>
                            <a:schemeClr val="tx1"/>
                          </a:solidFill>
                          <a:effectLst/>
                          <a:latin typeface="+mn-lt"/>
                          <a:ea typeface="+mn-ea"/>
                          <a:cs typeface="+mn-cs"/>
                        </a:rPr>
                        <a:t>Examples: </a:t>
                      </a:r>
                    </a:p>
                    <a:p>
                      <a:pPr marL="0" algn="l" defTabSz="914400" rtl="0" eaLnBrk="1" fontAlgn="base" latinLnBrk="0" hangingPunct="1"/>
                      <a:r>
                        <a:rPr lang="en-US" sz="1500" b="0" kern="1200">
                          <a:solidFill>
                            <a:schemeClr val="tx1"/>
                          </a:solidFill>
                          <a:effectLst/>
                          <a:latin typeface="+mn-lt"/>
                          <a:ea typeface="+mn-ea"/>
                          <a:cs typeface="+mn-cs"/>
                        </a:rPr>
                        <a:t>Acquire facilities and equipment </a:t>
                      </a:r>
                    </a:p>
                    <a:p>
                      <a:pPr marL="0" algn="l" defTabSz="914400" rtl="0" eaLnBrk="1" fontAlgn="base" latinLnBrk="0" hangingPunct="1"/>
                      <a:r>
                        <a:rPr lang="en-US" sz="1500" b="0" kern="1200">
                          <a:solidFill>
                            <a:schemeClr val="tx1"/>
                          </a:solidFill>
                          <a:effectLst/>
                          <a:latin typeface="+mn-lt"/>
                          <a:ea typeface="+mn-ea"/>
                          <a:cs typeface="+mn-cs"/>
                        </a:rPr>
                        <a:t>Employ or retain staff and consultants </a:t>
                      </a:r>
                    </a:p>
                    <a:p>
                      <a:pPr marL="0" algn="l" defTabSz="914400" rtl="0" eaLnBrk="1" fontAlgn="base" latinLnBrk="0" hangingPunct="1"/>
                      <a:r>
                        <a:rPr lang="en-US" sz="1500" b="0" kern="1200">
                          <a:solidFill>
                            <a:schemeClr val="tx1"/>
                          </a:solidFill>
                          <a:effectLst/>
                          <a:latin typeface="+mn-lt"/>
                          <a:ea typeface="+mn-ea"/>
                          <a:cs typeface="+mn-cs"/>
                        </a:rPr>
                        <a:t> </a:t>
                      </a:r>
                    </a:p>
                    <a:p>
                      <a:pPr marL="0" algn="l" defTabSz="914400" rtl="0" eaLnBrk="1" fontAlgn="base" latinLnBrk="0" hangingPunct="1"/>
                      <a:r>
                        <a:rPr lang="en-US" sz="1500" b="0" kern="1200">
                          <a:solidFill>
                            <a:schemeClr val="tx1"/>
                          </a:solidFill>
                          <a:effectLst/>
                          <a:latin typeface="+mn-lt"/>
                          <a:ea typeface="+mn-ea"/>
                          <a:cs typeface="+mn-cs"/>
                        </a:rPr>
                        <a:t>Administering the Pools </a:t>
                      </a:r>
                    </a:p>
                    <a:p>
                      <a:pPr marL="0" algn="l" defTabSz="914400" rtl="0" eaLnBrk="1" fontAlgn="base" latinLnBrk="0" hangingPunct="1"/>
                      <a:r>
                        <a:rPr lang="en-US" sz="1500" b="0" kern="1200">
                          <a:solidFill>
                            <a:schemeClr val="tx1"/>
                          </a:solidFill>
                          <a:effectLst/>
                          <a:latin typeface="+mn-lt"/>
                          <a:ea typeface="+mn-ea"/>
                          <a:cs typeface="+mn-cs"/>
                        </a:rPr>
                        <a:t>Levy and collect annual assessments </a:t>
                      </a:r>
                    </a:p>
                    <a:p>
                      <a:pPr marL="0" algn="l" defTabSz="914400" rtl="0" eaLnBrk="1" fontAlgn="base" latinLnBrk="0" hangingPunct="1"/>
                      <a:r>
                        <a:rPr lang="en-US" sz="1500" b="0" kern="1200">
                          <a:solidFill>
                            <a:schemeClr val="tx1"/>
                          </a:solidFill>
                          <a:effectLst/>
                          <a:latin typeface="+mn-lt"/>
                          <a:ea typeface="+mn-ea"/>
                          <a:cs typeface="+mn-cs"/>
                        </a:rPr>
                        <a:t> </a:t>
                      </a:r>
                    </a:p>
                    <a:p>
                      <a:pPr marL="0" algn="l" defTabSz="914400" rtl="0" eaLnBrk="1" fontAlgn="base" latinLnBrk="0" hangingPunct="1"/>
                      <a:r>
                        <a:rPr lang="en-US" sz="1500" b="0" kern="1200">
                          <a:solidFill>
                            <a:schemeClr val="tx1"/>
                          </a:solidFill>
                          <a:effectLst/>
                          <a:latin typeface="+mn-lt"/>
                          <a:ea typeface="+mn-ea"/>
                          <a:cs typeface="+mn-cs"/>
                        </a:rPr>
                        <a:t>Administering the Physical Solution </a:t>
                      </a:r>
                    </a:p>
                    <a:p>
                      <a:pPr marL="0" algn="l" defTabSz="914400" rtl="0" eaLnBrk="1" fontAlgn="base" latinLnBrk="0" hangingPunct="1"/>
                      <a:r>
                        <a:rPr lang="en-US" sz="1500" b="0" kern="1200">
                          <a:solidFill>
                            <a:schemeClr val="tx1"/>
                          </a:solidFill>
                          <a:effectLst/>
                          <a:latin typeface="+mn-lt"/>
                          <a:ea typeface="+mn-ea"/>
                          <a:cs typeface="+mn-cs"/>
                        </a:rPr>
                        <a:t>Example: </a:t>
                      </a:r>
                    </a:p>
                    <a:p>
                      <a:pPr marL="0" algn="l" defTabSz="914400" rtl="0" eaLnBrk="1" fontAlgn="base" latinLnBrk="0" hangingPunct="1"/>
                      <a:r>
                        <a:rPr lang="en-US" sz="1500" b="0" kern="1200">
                          <a:solidFill>
                            <a:schemeClr val="tx1"/>
                          </a:solidFill>
                          <a:effectLst/>
                          <a:latin typeface="+mn-lt"/>
                          <a:ea typeface="+mn-ea"/>
                          <a:cs typeface="+mn-cs"/>
                        </a:rPr>
                        <a:t>Accomplish replenishment of overproduction </a:t>
                      </a:r>
                    </a:p>
                  </a:txBody>
                  <a:tcPr marL="66261" marR="66261" marT="33130" marB="33130" anchor="ctr"/>
                </a:tc>
                <a:extLst>
                  <a:ext uri="{0D108BD9-81ED-4DB2-BD59-A6C34878D82A}">
                    <a16:rowId xmlns:a16="http://schemas.microsoft.com/office/drawing/2014/main" val="3667001278"/>
                  </a:ext>
                </a:extLst>
              </a:tr>
              <a:tr h="803676">
                <a:tc>
                  <a:txBody>
                    <a:bodyPr/>
                    <a:lstStyle/>
                    <a:p>
                      <a:pPr algn="l" rtl="0" fontAlgn="base"/>
                      <a:r>
                        <a:rPr lang="en-US" sz="1500" b="0">
                          <a:effectLst/>
                        </a:rPr>
                        <a:t> </a:t>
                      </a:r>
                    </a:p>
                    <a:p>
                      <a:pPr algn="l" rtl="0" fontAlgn="base"/>
                      <a:r>
                        <a:rPr lang="en-US" sz="1500" b="0">
                          <a:effectLst/>
                        </a:rPr>
                        <a:t>Pools and Advisory Committee Role </a:t>
                      </a:r>
                      <a:endParaRPr lang="en-US" sz="2500" b="0" i="0">
                        <a:effectLst/>
                      </a:endParaRPr>
                    </a:p>
                  </a:txBody>
                  <a:tcPr marL="66261" marR="66261" marT="33130" marB="33130"/>
                </a:tc>
                <a:tc>
                  <a:txBody>
                    <a:bodyPr/>
                    <a:lstStyle/>
                    <a:p>
                      <a:pPr algn="l" rtl="0" fontAlgn="base"/>
                      <a:r>
                        <a:rPr lang="en-US" sz="1500" b="0">
                          <a:effectLst/>
                        </a:rPr>
                        <a:t> </a:t>
                      </a:r>
                    </a:p>
                    <a:p>
                      <a:pPr algn="l" rtl="0" fontAlgn="base"/>
                      <a:r>
                        <a:rPr lang="en-US" sz="1500" b="0">
                          <a:effectLst/>
                        </a:rPr>
                        <a:t>Advice </a:t>
                      </a:r>
                    </a:p>
                    <a:p>
                      <a:pPr algn="l" rtl="0" fontAlgn="base"/>
                      <a:r>
                        <a:rPr lang="en-US" sz="1500" b="0">
                          <a:effectLst/>
                        </a:rPr>
                        <a:t> </a:t>
                      </a:r>
                    </a:p>
                  </a:txBody>
                  <a:tcPr marL="66261" marR="66261" marT="33130" marB="33130"/>
                </a:tc>
                <a:extLst>
                  <a:ext uri="{0D108BD9-81ED-4DB2-BD59-A6C34878D82A}">
                    <a16:rowId xmlns:a16="http://schemas.microsoft.com/office/drawing/2014/main" val="842266540"/>
                  </a:ext>
                </a:extLst>
              </a:tr>
              <a:tr h="1408495">
                <a:tc>
                  <a:txBody>
                    <a:bodyPr/>
                    <a:lstStyle/>
                    <a:p>
                      <a:pPr algn="l" rtl="0" fontAlgn="base"/>
                      <a:r>
                        <a:rPr lang="en-US" sz="1500" b="0">
                          <a:effectLst/>
                        </a:rPr>
                        <a:t> </a:t>
                      </a:r>
                    </a:p>
                    <a:p>
                      <a:pPr algn="l" rtl="0" fontAlgn="base"/>
                      <a:r>
                        <a:rPr lang="en-US" sz="1500" b="0">
                          <a:effectLst/>
                        </a:rPr>
                        <a:t> </a:t>
                      </a:r>
                      <a:endParaRPr lang="en-US" sz="2500" b="0">
                        <a:effectLst/>
                      </a:endParaRPr>
                    </a:p>
                    <a:p>
                      <a:pPr algn="l" rtl="0" fontAlgn="base"/>
                      <a:r>
                        <a:rPr lang="en-US" sz="1500" b="0">
                          <a:effectLst/>
                        </a:rPr>
                        <a:t>Watermaster Board Role </a:t>
                      </a:r>
                      <a:endParaRPr lang="en-US" sz="2500" b="0" i="0">
                        <a:effectLst/>
                      </a:endParaRPr>
                    </a:p>
                  </a:txBody>
                  <a:tcPr marL="66261" marR="66261" marT="33130" marB="33130"/>
                </a:tc>
                <a:tc>
                  <a:txBody>
                    <a:bodyPr/>
                    <a:lstStyle/>
                    <a:p>
                      <a:pPr algn="l" rtl="0" fontAlgn="base"/>
                      <a:r>
                        <a:rPr lang="en-US" sz="1500" b="0">
                          <a:effectLst/>
                        </a:rPr>
                        <a:t> </a:t>
                      </a:r>
                      <a:endParaRPr lang="en-US" sz="2500" b="0">
                        <a:effectLst/>
                      </a:endParaRPr>
                    </a:p>
                    <a:p>
                      <a:pPr algn="l" rtl="0" fontAlgn="base"/>
                      <a:r>
                        <a:rPr lang="en-US" sz="1500" b="0" i="0">
                          <a:effectLst/>
                          <a:latin typeface="+mn-lt"/>
                        </a:rPr>
                        <a:t>Approval; must notify the Advisory Committee </a:t>
                      </a:r>
                    </a:p>
                  </a:txBody>
                  <a:tcPr marL="66261" marR="66261" marT="33130" marB="33130"/>
                </a:tc>
                <a:extLst>
                  <a:ext uri="{0D108BD9-81ED-4DB2-BD59-A6C34878D82A}">
                    <a16:rowId xmlns:a16="http://schemas.microsoft.com/office/drawing/2014/main" val="4026220842"/>
                  </a:ext>
                </a:extLst>
              </a:tr>
              <a:tr h="1408495">
                <a:tc>
                  <a:txBody>
                    <a:bodyPr/>
                    <a:lstStyle/>
                    <a:p>
                      <a:pPr algn="l" rtl="0" fontAlgn="base"/>
                      <a:r>
                        <a:rPr lang="en-US" sz="1500" b="0" i="0">
                          <a:effectLst/>
                        </a:rPr>
                        <a:t>Appears on Staff Reports as</a:t>
                      </a:r>
                    </a:p>
                  </a:txBody>
                  <a:tcPr marL="66261" marR="66261" marT="33130" marB="33130" anchor="ctr"/>
                </a:tc>
                <a:tc>
                  <a:txBody>
                    <a:bodyPr/>
                    <a:lstStyle/>
                    <a:p>
                      <a:pPr algn="l" rtl="0" fontAlgn="base"/>
                      <a:r>
                        <a:rPr lang="en-US" sz="1500" b="0" i="0">
                          <a:effectLst/>
                          <a:latin typeface="+mn-lt"/>
                        </a:rPr>
                        <a:t>[Normal Course of Business]</a:t>
                      </a:r>
                    </a:p>
                  </a:txBody>
                  <a:tcPr marL="66261" marR="66261" marT="33130" marB="33130" anchor="ctr"/>
                </a:tc>
                <a:extLst>
                  <a:ext uri="{0D108BD9-81ED-4DB2-BD59-A6C34878D82A}">
                    <a16:rowId xmlns:a16="http://schemas.microsoft.com/office/drawing/2014/main" val="1889752362"/>
                  </a:ext>
                </a:extLst>
              </a:tr>
            </a:tbl>
          </a:graphicData>
        </a:graphic>
      </p:graphicFrame>
    </p:spTree>
    <p:extLst>
      <p:ext uri="{BB962C8B-B14F-4D97-AF65-F5344CB8AC3E}">
        <p14:creationId xmlns:p14="http://schemas.microsoft.com/office/powerpoint/2010/main" val="15473774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783BECE-A574-95C1-AAD1-D9B92E178C72}"/>
              </a:ext>
            </a:extLst>
          </p:cNvPr>
          <p:cNvSpPr>
            <a:spLocks noGrp="1"/>
          </p:cNvSpPr>
          <p:nvPr>
            <p:ph type="title"/>
          </p:nvPr>
        </p:nvSpPr>
        <p:spPr>
          <a:xfrm>
            <a:off x="457200" y="594359"/>
            <a:ext cx="3200400" cy="2286000"/>
          </a:xfrm>
        </p:spPr>
        <p:txBody>
          <a:bodyPr>
            <a:normAutofit/>
          </a:bodyPr>
          <a:lstStyle/>
          <a:p>
            <a:r>
              <a:rPr lang="en-US" sz="3600" b="0" i="0">
                <a:effectLst/>
              </a:rPr>
              <a:t>IV. Other Watermaster Functions </a:t>
            </a:r>
            <a:endParaRPr lang="en-US"/>
          </a:p>
        </p:txBody>
      </p:sp>
      <p:sp>
        <p:nvSpPr>
          <p:cNvPr id="10" name="Text Placeholder 3">
            <a:extLst>
              <a:ext uri="{FF2B5EF4-FFF2-40B4-BE49-F238E27FC236}">
                <a16:creationId xmlns:a16="http://schemas.microsoft.com/office/drawing/2014/main" id="{D61D2AA5-F768-CEEC-13E8-B750BA27953F}"/>
              </a:ext>
            </a:extLst>
          </p:cNvPr>
          <p:cNvSpPr>
            <a:spLocks noGrp="1"/>
          </p:cNvSpPr>
          <p:nvPr>
            <p:ph type="body" sz="half" idx="2"/>
          </p:nvPr>
        </p:nvSpPr>
        <p:spPr>
          <a:xfrm>
            <a:off x="457200" y="2926080"/>
            <a:ext cx="3200400" cy="3379124"/>
          </a:xfrm>
        </p:spPr>
        <p:txBody>
          <a:bodyPr>
            <a:normAutofit/>
          </a:bodyPr>
          <a:lstStyle/>
          <a:p>
            <a:r>
              <a:rPr lang="en-US" sz="3200"/>
              <a:t>Example:</a:t>
            </a:r>
          </a:p>
        </p:txBody>
      </p:sp>
      <p:sp>
        <p:nvSpPr>
          <p:cNvPr id="2" name="Slide Number Placeholder 1">
            <a:extLst>
              <a:ext uri="{FF2B5EF4-FFF2-40B4-BE49-F238E27FC236}">
                <a16:creationId xmlns:a16="http://schemas.microsoft.com/office/drawing/2014/main" id="{B73C4A3E-13E8-4C65-B930-98F92424B1DE}"/>
              </a:ext>
            </a:extLst>
          </p:cNvPr>
          <p:cNvSpPr>
            <a:spLocks noGrp="1"/>
          </p:cNvSpPr>
          <p:nvPr>
            <p:ph type="sldNum" sz="quarter" idx="12"/>
          </p:nvPr>
        </p:nvSpPr>
        <p:spPr>
          <a:xfrm>
            <a:off x="9900458" y="6459785"/>
            <a:ext cx="1312025" cy="365125"/>
          </a:xfrm>
        </p:spPr>
        <p:txBody>
          <a:bodyPr anchor="ctr">
            <a:normAutofit/>
          </a:bodyPr>
          <a:lstStyle/>
          <a:p>
            <a:pPr>
              <a:spcAft>
                <a:spcPts val="600"/>
              </a:spcAft>
              <a:defRPr/>
            </a:pPr>
            <a:fld id="{C52D3921-2985-401A-80DF-5E44EF48AB02}" type="slidenum">
              <a:rPr lang="en-US" smtClean="0"/>
              <a:pPr>
                <a:spcAft>
                  <a:spcPts val="600"/>
                </a:spcAft>
                <a:defRPr/>
              </a:pPr>
              <a:t>21</a:t>
            </a:fld>
            <a:endParaRPr lang="en-US"/>
          </a:p>
        </p:txBody>
      </p:sp>
      <p:pic>
        <p:nvPicPr>
          <p:cNvPr id="6" name="Picture 5">
            <a:extLst>
              <a:ext uri="{FF2B5EF4-FFF2-40B4-BE49-F238E27FC236}">
                <a16:creationId xmlns:a16="http://schemas.microsoft.com/office/drawing/2014/main" id="{D2A8E24E-0ED6-41C4-BEB0-7EE2E38FEE76}"/>
              </a:ext>
            </a:extLst>
          </p:cNvPr>
          <p:cNvPicPr>
            <a:picLocks noChangeAspect="1"/>
          </p:cNvPicPr>
          <p:nvPr/>
        </p:nvPicPr>
        <p:blipFill>
          <a:blip r:embed="rId2"/>
          <a:stretch>
            <a:fillRect/>
          </a:stretch>
        </p:blipFill>
        <p:spPr>
          <a:xfrm>
            <a:off x="4127353" y="0"/>
            <a:ext cx="5773105" cy="5018876"/>
          </a:xfrm>
          <a:prstGeom prst="rect">
            <a:avLst/>
          </a:prstGeom>
        </p:spPr>
      </p:pic>
      <p:pic>
        <p:nvPicPr>
          <p:cNvPr id="12" name="Picture 11">
            <a:extLst>
              <a:ext uri="{FF2B5EF4-FFF2-40B4-BE49-F238E27FC236}">
                <a16:creationId xmlns:a16="http://schemas.microsoft.com/office/drawing/2014/main" id="{BF3D518C-4254-496D-9D43-84D44EEB3779}"/>
              </a:ext>
            </a:extLst>
          </p:cNvPr>
          <p:cNvPicPr>
            <a:picLocks noChangeAspect="1"/>
          </p:cNvPicPr>
          <p:nvPr/>
        </p:nvPicPr>
        <p:blipFill>
          <a:blip r:embed="rId3"/>
          <a:stretch>
            <a:fillRect/>
          </a:stretch>
        </p:blipFill>
        <p:spPr>
          <a:xfrm>
            <a:off x="4267200" y="5066437"/>
            <a:ext cx="7103038" cy="491168"/>
          </a:xfrm>
          <a:prstGeom prst="rect">
            <a:avLst/>
          </a:prstGeom>
        </p:spPr>
      </p:pic>
      <p:pic>
        <p:nvPicPr>
          <p:cNvPr id="14" name="Picture 13">
            <a:extLst>
              <a:ext uri="{FF2B5EF4-FFF2-40B4-BE49-F238E27FC236}">
                <a16:creationId xmlns:a16="http://schemas.microsoft.com/office/drawing/2014/main" id="{16307E1D-9F30-41DF-8970-CCF3367C22BF}"/>
              </a:ext>
            </a:extLst>
          </p:cNvPr>
          <p:cNvPicPr>
            <a:picLocks noChangeAspect="1"/>
          </p:cNvPicPr>
          <p:nvPr/>
        </p:nvPicPr>
        <p:blipFill>
          <a:blip r:embed="rId4"/>
          <a:stretch>
            <a:fillRect/>
          </a:stretch>
        </p:blipFill>
        <p:spPr>
          <a:xfrm>
            <a:off x="4267200" y="5548640"/>
            <a:ext cx="7005237" cy="983191"/>
          </a:xfrm>
          <a:prstGeom prst="rect">
            <a:avLst/>
          </a:prstGeom>
        </p:spPr>
      </p:pic>
    </p:spTree>
    <p:extLst>
      <p:ext uri="{BB962C8B-B14F-4D97-AF65-F5344CB8AC3E}">
        <p14:creationId xmlns:p14="http://schemas.microsoft.com/office/powerpoint/2010/main" val="13166724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57D1B-F910-4B58-9FB1-5A950DBFAA8D}"/>
              </a:ext>
            </a:extLst>
          </p:cNvPr>
          <p:cNvSpPr>
            <a:spLocks noGrp="1"/>
          </p:cNvSpPr>
          <p:nvPr>
            <p:ph type="title"/>
          </p:nvPr>
        </p:nvSpPr>
        <p:spPr>
          <a:xfrm>
            <a:off x="1097280" y="5074920"/>
            <a:ext cx="10113645" cy="822960"/>
          </a:xfrm>
        </p:spPr>
        <p:txBody>
          <a:bodyPr anchor="b">
            <a:normAutofit/>
          </a:bodyPr>
          <a:lstStyle/>
          <a:p>
            <a:r>
              <a:rPr lang="en-US"/>
              <a:t>Quiz</a:t>
            </a:r>
          </a:p>
        </p:txBody>
      </p:sp>
      <p:pic>
        <p:nvPicPr>
          <p:cNvPr id="5" name="Picture 4" descr="Different coloured question marks">
            <a:extLst>
              <a:ext uri="{FF2B5EF4-FFF2-40B4-BE49-F238E27FC236}">
                <a16:creationId xmlns:a16="http://schemas.microsoft.com/office/drawing/2014/main" id="{98113CBB-6940-B2BB-A858-A05BBA5471D9}"/>
              </a:ext>
            </a:extLst>
          </p:cNvPr>
          <p:cNvPicPr>
            <a:picLocks noChangeAspect="1"/>
          </p:cNvPicPr>
          <p:nvPr/>
        </p:nvPicPr>
        <p:blipFill rotWithShape="1">
          <a:blip r:embed="rId2"/>
          <a:srcRect t="6781" b="21550"/>
          <a:stretch/>
        </p:blipFill>
        <p:spPr>
          <a:xfrm>
            <a:off x="15" y="10"/>
            <a:ext cx="12191985" cy="4915066"/>
          </a:xfrm>
          <a:prstGeom prst="rect">
            <a:avLst/>
          </a:prstGeom>
          <a:noFill/>
        </p:spPr>
      </p:pic>
      <p:sp>
        <p:nvSpPr>
          <p:cNvPr id="6" name="Text Placeholder 5">
            <a:extLst>
              <a:ext uri="{FF2B5EF4-FFF2-40B4-BE49-F238E27FC236}">
                <a16:creationId xmlns:a16="http://schemas.microsoft.com/office/drawing/2014/main" id="{E3C757D8-2D15-41AC-A31A-97E6C34B9259}"/>
              </a:ext>
            </a:extLst>
          </p:cNvPr>
          <p:cNvSpPr>
            <a:spLocks noGrp="1"/>
          </p:cNvSpPr>
          <p:nvPr>
            <p:ph type="body" sz="half" idx="2"/>
          </p:nvPr>
        </p:nvSpPr>
        <p:spPr/>
        <p:txBody>
          <a:bodyPr/>
          <a:lstStyle/>
          <a:p>
            <a:endParaRPr lang="en-US"/>
          </a:p>
        </p:txBody>
      </p:sp>
      <p:sp>
        <p:nvSpPr>
          <p:cNvPr id="3" name="Slide Number Placeholder 2">
            <a:extLst>
              <a:ext uri="{FF2B5EF4-FFF2-40B4-BE49-F238E27FC236}">
                <a16:creationId xmlns:a16="http://schemas.microsoft.com/office/drawing/2014/main" id="{FF64EF17-93FA-431F-A096-C62521F288B3}"/>
              </a:ext>
            </a:extLst>
          </p:cNvPr>
          <p:cNvSpPr>
            <a:spLocks noGrp="1"/>
          </p:cNvSpPr>
          <p:nvPr>
            <p:ph type="sldNum" sz="quarter" idx="12"/>
          </p:nvPr>
        </p:nvSpPr>
        <p:spPr/>
        <p:txBody>
          <a:bodyPr/>
          <a:lstStyle/>
          <a:p>
            <a:fld id="{40CD7844-289C-4184-8205-1D1068C96D87}" type="slidenum">
              <a:rPr lang="en-US" smtClean="0"/>
              <a:t>22</a:t>
            </a:fld>
            <a:endParaRPr lang="en-US"/>
          </a:p>
        </p:txBody>
      </p:sp>
    </p:spTree>
    <p:extLst>
      <p:ext uri="{BB962C8B-B14F-4D97-AF65-F5344CB8AC3E}">
        <p14:creationId xmlns:p14="http://schemas.microsoft.com/office/powerpoint/2010/main" val="37519048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CB4F1-1C55-481F-B896-6BC03D702D7B}"/>
              </a:ext>
            </a:extLst>
          </p:cNvPr>
          <p:cNvSpPr>
            <a:spLocks noGrp="1"/>
          </p:cNvSpPr>
          <p:nvPr>
            <p:ph type="title"/>
          </p:nvPr>
        </p:nvSpPr>
        <p:spPr/>
        <p:txBody>
          <a:bodyPr/>
          <a:lstStyle/>
          <a:p>
            <a:r>
              <a:rPr lang="en-US"/>
              <a:t>Instructions</a:t>
            </a:r>
          </a:p>
        </p:txBody>
      </p:sp>
      <p:sp>
        <p:nvSpPr>
          <p:cNvPr id="3" name="Content Placeholder 2">
            <a:extLst>
              <a:ext uri="{FF2B5EF4-FFF2-40B4-BE49-F238E27FC236}">
                <a16:creationId xmlns:a16="http://schemas.microsoft.com/office/drawing/2014/main" id="{B1A1A540-DC0D-4546-BE2F-5CCF35D978D0}"/>
              </a:ext>
            </a:extLst>
          </p:cNvPr>
          <p:cNvSpPr>
            <a:spLocks noGrp="1"/>
          </p:cNvSpPr>
          <p:nvPr>
            <p:ph idx="1"/>
          </p:nvPr>
        </p:nvSpPr>
        <p:spPr/>
        <p:txBody>
          <a:bodyPr>
            <a:normAutofit/>
          </a:bodyPr>
          <a:lstStyle/>
          <a:p>
            <a:r>
              <a:rPr lang="en-US" sz="2800"/>
              <a:t>You will be presented with real life examples of items that have come to the Board for action</a:t>
            </a:r>
          </a:p>
          <a:p>
            <a:r>
              <a:rPr lang="en-US" sz="2800"/>
              <a:t>For each item you will be asked to write on your paddle board:</a:t>
            </a:r>
          </a:p>
          <a:p>
            <a:pPr lvl="1"/>
            <a:r>
              <a:rPr lang="en-US" sz="2600" dirty="0"/>
              <a:t>If </a:t>
            </a:r>
            <a:r>
              <a:rPr lang="en-US" sz="2600"/>
              <a:t>you </a:t>
            </a:r>
            <a:r>
              <a:rPr lang="en-US" sz="2600" dirty="0"/>
              <a:t>know </a:t>
            </a:r>
            <a:r>
              <a:rPr lang="en-US" sz="2600"/>
              <a:t>the category </a:t>
            </a:r>
            <a:r>
              <a:rPr lang="en-US" sz="2600" dirty="0"/>
              <a:t>of the item </a:t>
            </a:r>
            <a:r>
              <a:rPr lang="en-US" sz="2600"/>
              <a:t>(I, II, III, or IV)</a:t>
            </a:r>
            <a:r>
              <a:rPr lang="en-US" sz="2600" dirty="0"/>
              <a:t> please write the role of the Pools and Advisory committee:</a:t>
            </a:r>
          </a:p>
          <a:p>
            <a:pPr lvl="2"/>
            <a:r>
              <a:rPr lang="en-US" sz="2200" dirty="0"/>
              <a:t>Pools: Advice and Assistance (A&amp;A)</a:t>
            </a:r>
          </a:p>
          <a:p>
            <a:pPr lvl="2"/>
            <a:r>
              <a:rPr lang="en-US" sz="2200" dirty="0"/>
              <a:t>AC: Advice and Assistance (A&amp;A) or Approval</a:t>
            </a:r>
          </a:p>
          <a:p>
            <a:pPr lvl="1"/>
            <a:r>
              <a:rPr lang="en-US" sz="2600" dirty="0"/>
              <a:t>If you know the actions taken by Pools and AC, please write the </a:t>
            </a:r>
            <a:r>
              <a:rPr lang="en-US" sz="2600"/>
              <a:t>category (I, II, III, </a:t>
            </a:r>
            <a:r>
              <a:rPr lang="en-US" sz="2600" dirty="0"/>
              <a:t>or </a:t>
            </a:r>
            <a:r>
              <a:rPr lang="en-US" sz="2600"/>
              <a:t>IV)</a:t>
            </a:r>
          </a:p>
          <a:p>
            <a:pPr marL="0" indent="0">
              <a:buNone/>
            </a:pPr>
            <a:endParaRPr lang="en-US" sz="2800"/>
          </a:p>
          <a:p>
            <a:endParaRPr lang="en-US" sz="2800"/>
          </a:p>
          <a:p>
            <a:pPr marL="0" indent="0">
              <a:buNone/>
            </a:pPr>
            <a:endParaRPr lang="en-US" sz="2800"/>
          </a:p>
        </p:txBody>
      </p:sp>
      <p:sp>
        <p:nvSpPr>
          <p:cNvPr id="4" name="Slide Number Placeholder 3">
            <a:extLst>
              <a:ext uri="{FF2B5EF4-FFF2-40B4-BE49-F238E27FC236}">
                <a16:creationId xmlns:a16="http://schemas.microsoft.com/office/drawing/2014/main" id="{24F3C4CF-3C1F-48AA-B7B0-54AC2A0A4325}"/>
              </a:ext>
            </a:extLst>
          </p:cNvPr>
          <p:cNvSpPr>
            <a:spLocks noGrp="1"/>
          </p:cNvSpPr>
          <p:nvPr>
            <p:ph type="sldNum" sz="quarter" idx="12"/>
          </p:nvPr>
        </p:nvSpPr>
        <p:spPr/>
        <p:txBody>
          <a:bodyPr/>
          <a:lstStyle/>
          <a:p>
            <a:pPr>
              <a:defRPr/>
            </a:pPr>
            <a:fld id="{7E777F78-1ED5-4261-B752-08BD7507AB08}" type="slidenum">
              <a:rPr lang="en-US" smtClean="0"/>
              <a:pPr>
                <a:defRPr/>
              </a:pPr>
              <a:t>23</a:t>
            </a:fld>
            <a:endParaRPr lang="en-US"/>
          </a:p>
        </p:txBody>
      </p:sp>
    </p:spTree>
    <p:extLst>
      <p:ext uri="{BB962C8B-B14F-4D97-AF65-F5344CB8AC3E}">
        <p14:creationId xmlns:p14="http://schemas.microsoft.com/office/powerpoint/2010/main" val="34987649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6FD59-1549-5054-250C-1D931E698503}"/>
              </a:ext>
            </a:extLst>
          </p:cNvPr>
          <p:cNvSpPr>
            <a:spLocks noGrp="1"/>
          </p:cNvSpPr>
          <p:nvPr>
            <p:ph type="title"/>
          </p:nvPr>
        </p:nvSpPr>
        <p:spPr/>
        <p:txBody>
          <a:bodyPr/>
          <a:lstStyle/>
          <a:p>
            <a:r>
              <a:rPr lang="en-US"/>
              <a:t>Get ready!</a:t>
            </a:r>
          </a:p>
        </p:txBody>
      </p:sp>
      <p:sp>
        <p:nvSpPr>
          <p:cNvPr id="3" name="Text Placeholder 2">
            <a:extLst>
              <a:ext uri="{FF2B5EF4-FFF2-40B4-BE49-F238E27FC236}">
                <a16:creationId xmlns:a16="http://schemas.microsoft.com/office/drawing/2014/main" id="{6DE20DC1-16AD-EEC6-DF6A-88D0C6BB198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333CB99-BE8B-F13B-E177-2C5F52829F4A}"/>
              </a:ext>
            </a:extLst>
          </p:cNvPr>
          <p:cNvSpPr>
            <a:spLocks noGrp="1"/>
          </p:cNvSpPr>
          <p:nvPr>
            <p:ph type="sldNum" sz="quarter" idx="12"/>
          </p:nvPr>
        </p:nvSpPr>
        <p:spPr/>
        <p:txBody>
          <a:bodyPr/>
          <a:lstStyle/>
          <a:p>
            <a:pPr>
              <a:defRPr/>
            </a:pPr>
            <a:fld id="{A26D7DA3-0CDF-44B5-B4A7-527CE4C4E8D8}" type="slidenum">
              <a:rPr lang="en-US" smtClean="0"/>
              <a:pPr>
                <a:defRPr/>
              </a:pPr>
              <a:t>24</a:t>
            </a:fld>
            <a:endParaRPr lang="en-US"/>
          </a:p>
        </p:txBody>
      </p:sp>
    </p:spTree>
    <p:extLst>
      <p:ext uri="{BB962C8B-B14F-4D97-AF65-F5344CB8AC3E}">
        <p14:creationId xmlns:p14="http://schemas.microsoft.com/office/powerpoint/2010/main" val="21201854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C37FAA-962A-BB84-624A-E089491789C0}"/>
              </a:ext>
            </a:extLst>
          </p:cNvPr>
          <p:cNvSpPr>
            <a:spLocks noGrp="1"/>
          </p:cNvSpPr>
          <p:nvPr>
            <p:ph type="sldNum" sz="quarter" idx="12"/>
          </p:nvPr>
        </p:nvSpPr>
        <p:spPr/>
        <p:txBody>
          <a:bodyPr/>
          <a:lstStyle/>
          <a:p>
            <a:pPr>
              <a:defRPr/>
            </a:pPr>
            <a:fld id="{C52D3921-2985-401A-80DF-5E44EF48AB02}" type="slidenum">
              <a:rPr lang="en-US" smtClean="0"/>
              <a:pPr>
                <a:defRPr/>
              </a:pPr>
              <a:t>25</a:t>
            </a:fld>
            <a:endParaRPr lang="en-US"/>
          </a:p>
        </p:txBody>
      </p:sp>
      <p:pic>
        <p:nvPicPr>
          <p:cNvPr id="4" name="Picture 3">
            <a:extLst>
              <a:ext uri="{FF2B5EF4-FFF2-40B4-BE49-F238E27FC236}">
                <a16:creationId xmlns:a16="http://schemas.microsoft.com/office/drawing/2014/main" id="{5B7E07E7-5246-715F-94F4-D0FA6775D2F8}"/>
              </a:ext>
            </a:extLst>
          </p:cNvPr>
          <p:cNvPicPr>
            <a:picLocks noChangeAspect="1"/>
          </p:cNvPicPr>
          <p:nvPr/>
        </p:nvPicPr>
        <p:blipFill rotWithShape="1">
          <a:blip r:embed="rId4"/>
          <a:srcRect t="40077"/>
          <a:stretch/>
        </p:blipFill>
        <p:spPr>
          <a:xfrm>
            <a:off x="1121791" y="33090"/>
            <a:ext cx="9649020" cy="4473596"/>
          </a:xfrm>
          <a:prstGeom prst="rect">
            <a:avLst/>
          </a:prstGeom>
        </p:spPr>
      </p:pic>
      <p:pic>
        <p:nvPicPr>
          <p:cNvPr id="6" name="Picture 5">
            <a:extLst>
              <a:ext uri="{FF2B5EF4-FFF2-40B4-BE49-F238E27FC236}">
                <a16:creationId xmlns:a16="http://schemas.microsoft.com/office/drawing/2014/main" id="{D142C760-F4DB-9C80-B80B-D8E458FD50B8}"/>
              </a:ext>
            </a:extLst>
          </p:cNvPr>
          <p:cNvPicPr>
            <a:picLocks noChangeAspect="1"/>
          </p:cNvPicPr>
          <p:nvPr/>
        </p:nvPicPr>
        <p:blipFill rotWithShape="1">
          <a:blip r:embed="rId5"/>
          <a:srcRect b="57085"/>
          <a:stretch/>
        </p:blipFill>
        <p:spPr>
          <a:xfrm>
            <a:off x="1047400" y="4821275"/>
            <a:ext cx="10772059" cy="1525095"/>
          </a:xfrm>
          <a:prstGeom prst="rect">
            <a:avLst/>
          </a:prstGeom>
        </p:spPr>
      </p:pic>
      <p:sp>
        <p:nvSpPr>
          <p:cNvPr id="7" name="Rectangle 6">
            <a:extLst>
              <a:ext uri="{FF2B5EF4-FFF2-40B4-BE49-F238E27FC236}">
                <a16:creationId xmlns:a16="http://schemas.microsoft.com/office/drawing/2014/main" id="{0924554B-E261-AC9B-3256-9BB0B42E09C2}"/>
              </a:ext>
            </a:extLst>
          </p:cNvPr>
          <p:cNvSpPr/>
          <p:nvPr/>
        </p:nvSpPr>
        <p:spPr>
          <a:xfrm>
            <a:off x="5116286" y="5900057"/>
            <a:ext cx="2612571" cy="2721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F08C8BB-E442-FF22-FC26-E64667065DB9}"/>
              </a:ext>
            </a:extLst>
          </p:cNvPr>
          <p:cNvSpPr txBox="1"/>
          <p:nvPr/>
        </p:nvSpPr>
        <p:spPr>
          <a:xfrm>
            <a:off x="1537869" y="1147074"/>
            <a:ext cx="8800173" cy="3416320"/>
          </a:xfrm>
          <a:prstGeom prst="rect">
            <a:avLst/>
          </a:prstGeom>
          <a:solidFill>
            <a:schemeClr val="bg1"/>
          </a:solidFill>
          <a:ln w="76200">
            <a:solidFill>
              <a:schemeClr val="accent5"/>
            </a:solidFill>
          </a:ln>
        </p:spPr>
        <p:txBody>
          <a:bodyPr wrap="square" rtlCol="0">
            <a:spAutoFit/>
          </a:bodyPr>
          <a:lstStyle/>
          <a:p>
            <a:r>
              <a:rPr lang="en-US" sz="7200"/>
              <a:t>Correct Answer:</a:t>
            </a:r>
          </a:p>
          <a:p>
            <a:r>
              <a:rPr lang="en-US" sz="7200"/>
              <a:t>I. Watermaster Board Duties and Powers </a:t>
            </a:r>
          </a:p>
        </p:txBody>
      </p:sp>
      <p:pic>
        <p:nvPicPr>
          <p:cNvPr id="3" name="Online Media 2" title="Jeopardy Think Music with 30 second timer">
            <a:hlinkClick r:id="" action="ppaction://media"/>
            <a:extLst>
              <a:ext uri="{FF2B5EF4-FFF2-40B4-BE49-F238E27FC236}">
                <a16:creationId xmlns:a16="http://schemas.microsoft.com/office/drawing/2014/main" id="{F16413E9-B2CF-8597-B767-83F6CEFEFB4D}"/>
              </a:ext>
            </a:extLst>
          </p:cNvPr>
          <p:cNvPicPr>
            <a:picLocks noRot="1" noChangeAspect="1"/>
          </p:cNvPicPr>
          <p:nvPr>
            <a:videoFile r:link="rId1"/>
          </p:nvPr>
        </p:nvPicPr>
        <p:blipFill>
          <a:blip r:embed="rId6"/>
          <a:stretch>
            <a:fillRect/>
          </a:stretch>
        </p:blipFill>
        <p:spPr>
          <a:xfrm>
            <a:off x="9279459" y="4758823"/>
            <a:ext cx="2540000" cy="1435100"/>
          </a:xfrm>
          <a:prstGeom prst="rect">
            <a:avLst/>
          </a:prstGeom>
        </p:spPr>
      </p:pic>
    </p:spTree>
    <p:extLst>
      <p:ext uri="{BB962C8B-B14F-4D97-AF65-F5344CB8AC3E}">
        <p14:creationId xmlns:p14="http://schemas.microsoft.com/office/powerpoint/2010/main" val="3147813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subTnLst>
                                    <p:audio>
                                      <p:cMediaNode vol="48000">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3"/>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3"/>
                                        </p:tgtEl>
                                      </p:cBhvr>
                                    </p:cmd>
                                  </p:childTnLst>
                                </p:cTn>
                              </p:par>
                            </p:childTnLst>
                          </p:cTn>
                        </p:par>
                      </p:childTnLst>
                    </p:cTn>
                  </p:par>
                </p:childTnLst>
              </p:cTn>
              <p:nextCondLst>
                <p:cond evt="onClick" delay="0">
                  <p:tgtEl>
                    <p:spTgt spid="3"/>
                  </p:tgtEl>
                </p:cond>
              </p:nextCondLst>
            </p:seq>
            <p:video>
              <p:cMediaNode vol="80000">
                <p:cTn id="17" fill="hold" display="0">
                  <p:stCondLst>
                    <p:cond delay="indefinite"/>
                  </p:stCondLst>
                </p:cTn>
                <p:tgtEl>
                  <p:spTgt spid="3"/>
                </p:tgtEl>
              </p:cMediaNode>
            </p:video>
          </p:childTnLst>
        </p:cTn>
      </p:par>
    </p:tnLst>
    <p:bldLst>
      <p:bldP spid="7"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83E7ECF-83C8-22C1-64BB-5F418A89ED14}"/>
              </a:ext>
            </a:extLst>
          </p:cNvPr>
          <p:cNvPicPr>
            <a:picLocks noChangeAspect="1"/>
          </p:cNvPicPr>
          <p:nvPr/>
        </p:nvPicPr>
        <p:blipFill>
          <a:blip r:embed="rId4"/>
          <a:stretch>
            <a:fillRect/>
          </a:stretch>
        </p:blipFill>
        <p:spPr>
          <a:xfrm>
            <a:off x="1269229" y="4853382"/>
            <a:ext cx="9068813" cy="1318818"/>
          </a:xfrm>
          <a:prstGeom prst="rect">
            <a:avLst/>
          </a:prstGeom>
        </p:spPr>
      </p:pic>
      <p:pic>
        <p:nvPicPr>
          <p:cNvPr id="5" name="Picture 4">
            <a:extLst>
              <a:ext uri="{FF2B5EF4-FFF2-40B4-BE49-F238E27FC236}">
                <a16:creationId xmlns:a16="http://schemas.microsoft.com/office/drawing/2014/main" id="{64FA3A97-7C37-D9E3-F96B-F0078C2E5640}"/>
              </a:ext>
            </a:extLst>
          </p:cNvPr>
          <p:cNvPicPr>
            <a:picLocks noChangeAspect="1"/>
          </p:cNvPicPr>
          <p:nvPr/>
        </p:nvPicPr>
        <p:blipFill>
          <a:blip r:embed="rId5"/>
          <a:stretch>
            <a:fillRect/>
          </a:stretch>
        </p:blipFill>
        <p:spPr>
          <a:xfrm>
            <a:off x="1768423" y="0"/>
            <a:ext cx="7196491" cy="4839431"/>
          </a:xfrm>
          <a:prstGeom prst="rect">
            <a:avLst/>
          </a:prstGeom>
        </p:spPr>
      </p:pic>
      <p:sp>
        <p:nvSpPr>
          <p:cNvPr id="2" name="Slide Number Placeholder 1">
            <a:extLst>
              <a:ext uri="{FF2B5EF4-FFF2-40B4-BE49-F238E27FC236}">
                <a16:creationId xmlns:a16="http://schemas.microsoft.com/office/drawing/2014/main" id="{B0C37FAA-962A-BB84-624A-E089491789C0}"/>
              </a:ext>
            </a:extLst>
          </p:cNvPr>
          <p:cNvSpPr>
            <a:spLocks noGrp="1"/>
          </p:cNvSpPr>
          <p:nvPr>
            <p:ph type="sldNum" sz="quarter" idx="12"/>
          </p:nvPr>
        </p:nvSpPr>
        <p:spPr/>
        <p:txBody>
          <a:bodyPr/>
          <a:lstStyle/>
          <a:p>
            <a:pPr>
              <a:defRPr/>
            </a:pPr>
            <a:fld id="{C52D3921-2985-401A-80DF-5E44EF48AB02}" type="slidenum">
              <a:rPr lang="en-US" smtClean="0"/>
              <a:pPr>
                <a:defRPr/>
              </a:pPr>
              <a:t>26</a:t>
            </a:fld>
            <a:endParaRPr lang="en-US"/>
          </a:p>
        </p:txBody>
      </p:sp>
      <p:sp>
        <p:nvSpPr>
          <p:cNvPr id="7" name="Rectangle 6">
            <a:extLst>
              <a:ext uri="{FF2B5EF4-FFF2-40B4-BE49-F238E27FC236}">
                <a16:creationId xmlns:a16="http://schemas.microsoft.com/office/drawing/2014/main" id="{0924554B-E261-AC9B-3256-9BB0B42E09C2}"/>
              </a:ext>
            </a:extLst>
          </p:cNvPr>
          <p:cNvSpPr/>
          <p:nvPr/>
        </p:nvSpPr>
        <p:spPr>
          <a:xfrm>
            <a:off x="3748136" y="4975241"/>
            <a:ext cx="2759872" cy="8099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F08C8BB-E442-FF22-FC26-E64667065DB9}"/>
              </a:ext>
            </a:extLst>
          </p:cNvPr>
          <p:cNvSpPr txBox="1"/>
          <p:nvPr/>
        </p:nvSpPr>
        <p:spPr>
          <a:xfrm>
            <a:off x="1403548" y="307133"/>
            <a:ext cx="8800173" cy="4524315"/>
          </a:xfrm>
          <a:prstGeom prst="rect">
            <a:avLst/>
          </a:prstGeom>
          <a:solidFill>
            <a:schemeClr val="bg1"/>
          </a:solidFill>
          <a:ln w="76200">
            <a:solidFill>
              <a:schemeClr val="accent5"/>
            </a:solidFill>
          </a:ln>
        </p:spPr>
        <p:txBody>
          <a:bodyPr wrap="square" rtlCol="0">
            <a:spAutoFit/>
          </a:bodyPr>
          <a:lstStyle/>
          <a:p>
            <a:r>
              <a:rPr lang="en-US" sz="7200"/>
              <a:t>Correct Answer:</a:t>
            </a:r>
          </a:p>
          <a:p>
            <a:r>
              <a:rPr lang="en-US" sz="7200"/>
              <a:t>Pools: Advice and Assistance ( A&amp;A )</a:t>
            </a:r>
          </a:p>
          <a:p>
            <a:r>
              <a:rPr lang="en-US" sz="7200"/>
              <a:t>AC: Approval</a:t>
            </a:r>
          </a:p>
        </p:txBody>
      </p:sp>
      <p:pic>
        <p:nvPicPr>
          <p:cNvPr id="4" name="Online Media 3" title="30 second Silent Timer - Countdown">
            <a:hlinkClick r:id="" action="ppaction://media"/>
            <a:extLst>
              <a:ext uri="{FF2B5EF4-FFF2-40B4-BE49-F238E27FC236}">
                <a16:creationId xmlns:a16="http://schemas.microsoft.com/office/drawing/2014/main" id="{55044064-A15C-3042-0500-8F994019D972}"/>
              </a:ext>
            </a:extLst>
          </p:cNvPr>
          <p:cNvPicPr>
            <a:picLocks noRot="1" noChangeAspect="1"/>
          </p:cNvPicPr>
          <p:nvPr>
            <a:videoFile r:link="rId1"/>
          </p:nvPr>
        </p:nvPicPr>
        <p:blipFill>
          <a:blip r:embed="rId6"/>
          <a:stretch>
            <a:fillRect/>
          </a:stretch>
        </p:blipFill>
        <p:spPr>
          <a:xfrm>
            <a:off x="9286470" y="4565797"/>
            <a:ext cx="2540000" cy="1435100"/>
          </a:xfrm>
          <a:prstGeom prst="rect">
            <a:avLst/>
          </a:prstGeom>
        </p:spPr>
      </p:pic>
    </p:spTree>
    <p:extLst>
      <p:ext uri="{BB962C8B-B14F-4D97-AF65-F5344CB8AC3E}">
        <p14:creationId xmlns:p14="http://schemas.microsoft.com/office/powerpoint/2010/main" val="1285532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subTnLst>
                                    <p:audio>
                                      <p:cMediaNode vol="48000">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4"/>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4"/>
                                        </p:tgtEl>
                                      </p:cBhvr>
                                    </p:cmd>
                                  </p:childTnLst>
                                </p:cTn>
                              </p:par>
                            </p:childTnLst>
                          </p:cTn>
                        </p:par>
                      </p:childTnLst>
                    </p:cTn>
                  </p:par>
                </p:childTnLst>
              </p:cTn>
              <p:nextCondLst>
                <p:cond evt="onClick" delay="0">
                  <p:tgtEl>
                    <p:spTgt spid="4"/>
                  </p:tgtEl>
                </p:cond>
              </p:nextCondLst>
            </p:seq>
            <p:video>
              <p:cMediaNode vol="80000">
                <p:cTn id="17" fill="hold" display="0">
                  <p:stCondLst>
                    <p:cond delay="indefinite"/>
                  </p:stCondLst>
                </p:cTn>
                <p:tgtEl>
                  <p:spTgt spid="4"/>
                </p:tgtEl>
              </p:cMediaNode>
            </p:video>
          </p:childTnLst>
        </p:cTn>
      </p:par>
    </p:tnLst>
    <p:bldLst>
      <p:bldP spid="7"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8552016-5E5C-0364-A8C5-706D247FB876}"/>
              </a:ext>
            </a:extLst>
          </p:cNvPr>
          <p:cNvPicPr>
            <a:picLocks noChangeAspect="1"/>
          </p:cNvPicPr>
          <p:nvPr/>
        </p:nvPicPr>
        <p:blipFill>
          <a:blip r:embed="rId4"/>
          <a:stretch>
            <a:fillRect/>
          </a:stretch>
        </p:blipFill>
        <p:spPr>
          <a:xfrm>
            <a:off x="865094" y="4852683"/>
            <a:ext cx="9909013" cy="1435099"/>
          </a:xfrm>
          <a:prstGeom prst="rect">
            <a:avLst/>
          </a:prstGeom>
        </p:spPr>
      </p:pic>
      <p:pic>
        <p:nvPicPr>
          <p:cNvPr id="4" name="Picture 3">
            <a:extLst>
              <a:ext uri="{FF2B5EF4-FFF2-40B4-BE49-F238E27FC236}">
                <a16:creationId xmlns:a16="http://schemas.microsoft.com/office/drawing/2014/main" id="{DF23D52F-D413-00B6-756C-3F287FE55C6C}"/>
              </a:ext>
            </a:extLst>
          </p:cNvPr>
          <p:cNvPicPr>
            <a:picLocks noChangeAspect="1"/>
          </p:cNvPicPr>
          <p:nvPr/>
        </p:nvPicPr>
        <p:blipFill>
          <a:blip r:embed="rId5"/>
          <a:stretch>
            <a:fillRect/>
          </a:stretch>
        </p:blipFill>
        <p:spPr>
          <a:xfrm>
            <a:off x="1269229" y="0"/>
            <a:ext cx="7938145" cy="4725718"/>
          </a:xfrm>
          <a:prstGeom prst="rect">
            <a:avLst/>
          </a:prstGeom>
        </p:spPr>
      </p:pic>
      <p:sp>
        <p:nvSpPr>
          <p:cNvPr id="2" name="Slide Number Placeholder 1">
            <a:extLst>
              <a:ext uri="{FF2B5EF4-FFF2-40B4-BE49-F238E27FC236}">
                <a16:creationId xmlns:a16="http://schemas.microsoft.com/office/drawing/2014/main" id="{B0C37FAA-962A-BB84-624A-E089491789C0}"/>
              </a:ext>
            </a:extLst>
          </p:cNvPr>
          <p:cNvSpPr>
            <a:spLocks noGrp="1"/>
          </p:cNvSpPr>
          <p:nvPr>
            <p:ph type="sldNum" sz="quarter" idx="12"/>
          </p:nvPr>
        </p:nvSpPr>
        <p:spPr/>
        <p:txBody>
          <a:bodyPr/>
          <a:lstStyle/>
          <a:p>
            <a:pPr>
              <a:defRPr/>
            </a:pPr>
            <a:fld id="{C52D3921-2985-401A-80DF-5E44EF48AB02}" type="slidenum">
              <a:rPr lang="en-US" smtClean="0"/>
              <a:pPr>
                <a:defRPr/>
              </a:pPr>
              <a:t>27</a:t>
            </a:fld>
            <a:endParaRPr lang="en-US"/>
          </a:p>
        </p:txBody>
      </p:sp>
      <p:sp>
        <p:nvSpPr>
          <p:cNvPr id="7" name="Rectangle 6">
            <a:extLst>
              <a:ext uri="{FF2B5EF4-FFF2-40B4-BE49-F238E27FC236}">
                <a16:creationId xmlns:a16="http://schemas.microsoft.com/office/drawing/2014/main" id="{0924554B-E261-AC9B-3256-9BB0B42E09C2}"/>
              </a:ext>
            </a:extLst>
          </p:cNvPr>
          <p:cNvSpPr/>
          <p:nvPr/>
        </p:nvSpPr>
        <p:spPr>
          <a:xfrm>
            <a:off x="6692448" y="5839484"/>
            <a:ext cx="2053199" cy="2160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F08C8BB-E442-FF22-FC26-E64667065DB9}"/>
              </a:ext>
            </a:extLst>
          </p:cNvPr>
          <p:cNvSpPr txBox="1"/>
          <p:nvPr/>
        </p:nvSpPr>
        <p:spPr>
          <a:xfrm>
            <a:off x="1419513" y="1234779"/>
            <a:ext cx="8800173" cy="3416320"/>
          </a:xfrm>
          <a:prstGeom prst="rect">
            <a:avLst/>
          </a:prstGeom>
          <a:solidFill>
            <a:schemeClr val="bg1"/>
          </a:solidFill>
          <a:ln w="76200">
            <a:solidFill>
              <a:schemeClr val="accent5"/>
            </a:solidFill>
          </a:ln>
        </p:spPr>
        <p:txBody>
          <a:bodyPr wrap="square" rtlCol="0">
            <a:spAutoFit/>
          </a:bodyPr>
          <a:lstStyle/>
          <a:p>
            <a:r>
              <a:rPr lang="en-US" sz="7200"/>
              <a:t>Correct Answer:</a:t>
            </a:r>
          </a:p>
          <a:p>
            <a:r>
              <a:rPr lang="en-US" sz="7200"/>
              <a:t>II. Watermaster Board Discretionary Function </a:t>
            </a:r>
          </a:p>
        </p:txBody>
      </p:sp>
      <p:pic>
        <p:nvPicPr>
          <p:cNvPr id="8" name="Online Media 3" title="30 second Silent Timer - Countdown">
            <a:hlinkClick r:id="" action="ppaction://media"/>
            <a:extLst>
              <a:ext uri="{FF2B5EF4-FFF2-40B4-BE49-F238E27FC236}">
                <a16:creationId xmlns:a16="http://schemas.microsoft.com/office/drawing/2014/main" id="{3E605F62-5E39-2726-1781-75DACCEB2390}"/>
              </a:ext>
            </a:extLst>
          </p:cNvPr>
          <p:cNvPicPr>
            <a:picLocks noRot="1" noChangeAspect="1"/>
          </p:cNvPicPr>
          <p:nvPr>
            <a:videoFile r:link="rId1"/>
          </p:nvPr>
        </p:nvPicPr>
        <p:blipFill>
          <a:blip r:embed="rId6"/>
          <a:stretch>
            <a:fillRect/>
          </a:stretch>
        </p:blipFill>
        <p:spPr>
          <a:xfrm>
            <a:off x="9286470" y="4565797"/>
            <a:ext cx="2540000" cy="1435100"/>
          </a:xfrm>
          <a:prstGeom prst="rect">
            <a:avLst/>
          </a:prstGeom>
        </p:spPr>
      </p:pic>
    </p:spTree>
    <p:extLst>
      <p:ext uri="{BB962C8B-B14F-4D97-AF65-F5344CB8AC3E}">
        <p14:creationId xmlns:p14="http://schemas.microsoft.com/office/powerpoint/2010/main" val="3877128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subTnLst>
                                    <p:audio>
                                      <p:cMediaNode vol="48000">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8"/>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8"/>
                                        </p:tgtEl>
                                      </p:cBhvr>
                                    </p:cmd>
                                  </p:childTnLst>
                                </p:cTn>
                              </p:par>
                            </p:childTnLst>
                          </p:cTn>
                        </p:par>
                      </p:childTnLst>
                    </p:cTn>
                  </p:par>
                </p:childTnLst>
              </p:cTn>
              <p:nextCondLst>
                <p:cond evt="onClick" delay="0">
                  <p:tgtEl>
                    <p:spTgt spid="8"/>
                  </p:tgtEl>
                </p:cond>
              </p:nextCondLst>
            </p:seq>
            <p:video>
              <p:cMediaNode vol="80000">
                <p:cTn id="17" fill="hold" display="0">
                  <p:stCondLst>
                    <p:cond delay="indefinite"/>
                  </p:stCondLst>
                </p:cTn>
                <p:tgtEl>
                  <p:spTgt spid="8"/>
                </p:tgtEl>
              </p:cMediaNode>
            </p:video>
          </p:childTnLst>
        </p:cTn>
      </p:par>
    </p:tnLst>
    <p:bldLst>
      <p:bldP spid="7"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C08B5CD-E26E-0477-57A5-18D140D945C6}"/>
              </a:ext>
            </a:extLst>
          </p:cNvPr>
          <p:cNvPicPr>
            <a:picLocks noChangeAspect="1"/>
          </p:cNvPicPr>
          <p:nvPr/>
        </p:nvPicPr>
        <p:blipFill>
          <a:blip r:embed="rId4"/>
          <a:stretch>
            <a:fillRect/>
          </a:stretch>
        </p:blipFill>
        <p:spPr>
          <a:xfrm>
            <a:off x="760887" y="5112396"/>
            <a:ext cx="11231542" cy="943107"/>
          </a:xfrm>
          <a:prstGeom prst="rect">
            <a:avLst/>
          </a:prstGeom>
        </p:spPr>
      </p:pic>
      <p:pic>
        <p:nvPicPr>
          <p:cNvPr id="5" name="Picture 4">
            <a:extLst>
              <a:ext uri="{FF2B5EF4-FFF2-40B4-BE49-F238E27FC236}">
                <a16:creationId xmlns:a16="http://schemas.microsoft.com/office/drawing/2014/main" id="{08CFC41D-7BD2-68EA-B3D1-1198CAD4F3E3}"/>
              </a:ext>
            </a:extLst>
          </p:cNvPr>
          <p:cNvPicPr>
            <a:picLocks noChangeAspect="1"/>
          </p:cNvPicPr>
          <p:nvPr/>
        </p:nvPicPr>
        <p:blipFill>
          <a:blip r:embed="rId5"/>
          <a:stretch>
            <a:fillRect/>
          </a:stretch>
        </p:blipFill>
        <p:spPr>
          <a:xfrm>
            <a:off x="1393446" y="60674"/>
            <a:ext cx="8507012" cy="4706007"/>
          </a:xfrm>
          <a:prstGeom prst="rect">
            <a:avLst/>
          </a:prstGeom>
        </p:spPr>
      </p:pic>
      <p:sp>
        <p:nvSpPr>
          <p:cNvPr id="2" name="Slide Number Placeholder 1">
            <a:extLst>
              <a:ext uri="{FF2B5EF4-FFF2-40B4-BE49-F238E27FC236}">
                <a16:creationId xmlns:a16="http://schemas.microsoft.com/office/drawing/2014/main" id="{B0C37FAA-962A-BB84-624A-E089491789C0}"/>
              </a:ext>
            </a:extLst>
          </p:cNvPr>
          <p:cNvSpPr>
            <a:spLocks noGrp="1"/>
          </p:cNvSpPr>
          <p:nvPr>
            <p:ph type="sldNum" sz="quarter" idx="12"/>
          </p:nvPr>
        </p:nvSpPr>
        <p:spPr/>
        <p:txBody>
          <a:bodyPr/>
          <a:lstStyle/>
          <a:p>
            <a:pPr>
              <a:defRPr/>
            </a:pPr>
            <a:fld id="{C52D3921-2985-401A-80DF-5E44EF48AB02}" type="slidenum">
              <a:rPr lang="en-US" smtClean="0"/>
              <a:pPr>
                <a:defRPr/>
              </a:pPr>
              <a:t>28</a:t>
            </a:fld>
            <a:endParaRPr lang="en-US"/>
          </a:p>
        </p:txBody>
      </p:sp>
      <p:sp>
        <p:nvSpPr>
          <p:cNvPr id="7" name="Rectangle 6">
            <a:extLst>
              <a:ext uri="{FF2B5EF4-FFF2-40B4-BE49-F238E27FC236}">
                <a16:creationId xmlns:a16="http://schemas.microsoft.com/office/drawing/2014/main" id="{0924554B-E261-AC9B-3256-9BB0B42E09C2}"/>
              </a:ext>
            </a:extLst>
          </p:cNvPr>
          <p:cNvSpPr/>
          <p:nvPr/>
        </p:nvSpPr>
        <p:spPr>
          <a:xfrm>
            <a:off x="5262000" y="5583949"/>
            <a:ext cx="2469659" cy="2412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F08C8BB-E442-FF22-FC26-E64667065DB9}"/>
              </a:ext>
            </a:extLst>
          </p:cNvPr>
          <p:cNvSpPr txBox="1"/>
          <p:nvPr/>
        </p:nvSpPr>
        <p:spPr>
          <a:xfrm>
            <a:off x="1419513" y="1234779"/>
            <a:ext cx="8800173" cy="3416320"/>
          </a:xfrm>
          <a:prstGeom prst="rect">
            <a:avLst/>
          </a:prstGeom>
          <a:solidFill>
            <a:schemeClr val="bg1"/>
          </a:solidFill>
          <a:ln w="76200">
            <a:solidFill>
              <a:schemeClr val="accent5"/>
            </a:solidFill>
          </a:ln>
        </p:spPr>
        <p:txBody>
          <a:bodyPr wrap="square" rtlCol="0">
            <a:spAutoFit/>
          </a:bodyPr>
          <a:lstStyle/>
          <a:p>
            <a:r>
              <a:rPr lang="en-US" sz="7200"/>
              <a:t>Correct Answer:</a:t>
            </a:r>
          </a:p>
          <a:p>
            <a:r>
              <a:rPr lang="en-US" sz="7200"/>
              <a:t>IV. Other Watermaster Functions </a:t>
            </a:r>
          </a:p>
        </p:txBody>
      </p:sp>
      <p:pic>
        <p:nvPicPr>
          <p:cNvPr id="8" name="Online Media 3" title="30 second Silent Timer - Countdown">
            <a:hlinkClick r:id="" action="ppaction://media"/>
            <a:extLst>
              <a:ext uri="{FF2B5EF4-FFF2-40B4-BE49-F238E27FC236}">
                <a16:creationId xmlns:a16="http://schemas.microsoft.com/office/drawing/2014/main" id="{4C92D258-C75C-E99E-0C24-506DBD6C5476}"/>
              </a:ext>
            </a:extLst>
          </p:cNvPr>
          <p:cNvPicPr>
            <a:picLocks noRot="1" noChangeAspect="1"/>
          </p:cNvPicPr>
          <p:nvPr>
            <a:videoFile r:link="rId1"/>
          </p:nvPr>
        </p:nvPicPr>
        <p:blipFill>
          <a:blip r:embed="rId6"/>
          <a:stretch>
            <a:fillRect/>
          </a:stretch>
        </p:blipFill>
        <p:spPr>
          <a:xfrm>
            <a:off x="9286470" y="4565797"/>
            <a:ext cx="2540000" cy="1435100"/>
          </a:xfrm>
          <a:prstGeom prst="rect">
            <a:avLst/>
          </a:prstGeom>
        </p:spPr>
      </p:pic>
    </p:spTree>
    <p:extLst>
      <p:ext uri="{BB962C8B-B14F-4D97-AF65-F5344CB8AC3E}">
        <p14:creationId xmlns:p14="http://schemas.microsoft.com/office/powerpoint/2010/main" val="1966046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subTnLst>
                                    <p:audio>
                                      <p:cMediaNode vol="48000">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8"/>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8"/>
                                        </p:tgtEl>
                                      </p:cBhvr>
                                    </p:cmd>
                                  </p:childTnLst>
                                </p:cTn>
                              </p:par>
                            </p:childTnLst>
                          </p:cTn>
                        </p:par>
                      </p:childTnLst>
                    </p:cTn>
                  </p:par>
                </p:childTnLst>
              </p:cTn>
              <p:nextCondLst>
                <p:cond evt="onClick" delay="0">
                  <p:tgtEl>
                    <p:spTgt spid="8"/>
                  </p:tgtEl>
                </p:cond>
              </p:nextCondLst>
            </p:seq>
            <p:video>
              <p:cMediaNode vol="80000">
                <p:cTn id="17" fill="hold" display="0">
                  <p:stCondLst>
                    <p:cond delay="indefinite"/>
                  </p:stCondLst>
                </p:cTn>
                <p:tgtEl>
                  <p:spTgt spid="8"/>
                </p:tgtEl>
              </p:cMediaNode>
            </p:video>
          </p:childTnLst>
        </p:cTn>
      </p:par>
    </p:tnLst>
    <p:bldLst>
      <p:bldP spid="7"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E11D457-E8B3-F1DD-D8C1-41000E7B98CE}"/>
              </a:ext>
            </a:extLst>
          </p:cNvPr>
          <p:cNvPicPr>
            <a:picLocks noChangeAspect="1"/>
          </p:cNvPicPr>
          <p:nvPr/>
        </p:nvPicPr>
        <p:blipFill>
          <a:blip r:embed="rId4"/>
          <a:stretch>
            <a:fillRect/>
          </a:stretch>
        </p:blipFill>
        <p:spPr>
          <a:xfrm>
            <a:off x="815207" y="4737100"/>
            <a:ext cx="10157593" cy="1490470"/>
          </a:xfrm>
          <a:prstGeom prst="rect">
            <a:avLst/>
          </a:prstGeom>
        </p:spPr>
      </p:pic>
      <p:pic>
        <p:nvPicPr>
          <p:cNvPr id="10" name="Picture 9">
            <a:extLst>
              <a:ext uri="{FF2B5EF4-FFF2-40B4-BE49-F238E27FC236}">
                <a16:creationId xmlns:a16="http://schemas.microsoft.com/office/drawing/2014/main" id="{4A1CC3BB-3CD5-628D-DD11-94DAFC849ABA}"/>
              </a:ext>
            </a:extLst>
          </p:cNvPr>
          <p:cNvPicPr>
            <a:picLocks noChangeAspect="1"/>
          </p:cNvPicPr>
          <p:nvPr/>
        </p:nvPicPr>
        <p:blipFill>
          <a:blip r:embed="rId5"/>
          <a:stretch>
            <a:fillRect/>
          </a:stretch>
        </p:blipFill>
        <p:spPr>
          <a:xfrm>
            <a:off x="1184508" y="0"/>
            <a:ext cx="8865232" cy="4651099"/>
          </a:xfrm>
          <a:prstGeom prst="rect">
            <a:avLst/>
          </a:prstGeom>
        </p:spPr>
      </p:pic>
      <p:sp>
        <p:nvSpPr>
          <p:cNvPr id="2" name="Slide Number Placeholder 1">
            <a:extLst>
              <a:ext uri="{FF2B5EF4-FFF2-40B4-BE49-F238E27FC236}">
                <a16:creationId xmlns:a16="http://schemas.microsoft.com/office/drawing/2014/main" id="{B0C37FAA-962A-BB84-624A-E089491789C0}"/>
              </a:ext>
            </a:extLst>
          </p:cNvPr>
          <p:cNvSpPr>
            <a:spLocks noGrp="1"/>
          </p:cNvSpPr>
          <p:nvPr>
            <p:ph type="sldNum" sz="quarter" idx="12"/>
          </p:nvPr>
        </p:nvSpPr>
        <p:spPr/>
        <p:txBody>
          <a:bodyPr/>
          <a:lstStyle/>
          <a:p>
            <a:pPr>
              <a:defRPr/>
            </a:pPr>
            <a:fld id="{C52D3921-2985-401A-80DF-5E44EF48AB02}" type="slidenum">
              <a:rPr lang="en-US" smtClean="0"/>
              <a:pPr>
                <a:defRPr/>
              </a:pPr>
              <a:t>29</a:t>
            </a:fld>
            <a:endParaRPr lang="en-US"/>
          </a:p>
        </p:txBody>
      </p:sp>
      <p:sp>
        <p:nvSpPr>
          <p:cNvPr id="7" name="Rectangle 6">
            <a:extLst>
              <a:ext uri="{FF2B5EF4-FFF2-40B4-BE49-F238E27FC236}">
                <a16:creationId xmlns:a16="http://schemas.microsoft.com/office/drawing/2014/main" id="{0924554B-E261-AC9B-3256-9BB0B42E09C2}"/>
              </a:ext>
            </a:extLst>
          </p:cNvPr>
          <p:cNvSpPr/>
          <p:nvPr/>
        </p:nvSpPr>
        <p:spPr>
          <a:xfrm>
            <a:off x="5171466" y="5765250"/>
            <a:ext cx="3103401" cy="2412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F08C8BB-E442-FF22-FC26-E64667065DB9}"/>
              </a:ext>
            </a:extLst>
          </p:cNvPr>
          <p:cNvSpPr txBox="1"/>
          <p:nvPr/>
        </p:nvSpPr>
        <p:spPr>
          <a:xfrm>
            <a:off x="1569062" y="175523"/>
            <a:ext cx="8800173" cy="5632311"/>
          </a:xfrm>
          <a:prstGeom prst="rect">
            <a:avLst/>
          </a:prstGeom>
          <a:solidFill>
            <a:schemeClr val="bg1"/>
          </a:solidFill>
          <a:ln w="76200">
            <a:solidFill>
              <a:schemeClr val="accent5"/>
            </a:solidFill>
          </a:ln>
        </p:spPr>
        <p:txBody>
          <a:bodyPr wrap="square" rtlCol="0">
            <a:spAutoFit/>
          </a:bodyPr>
          <a:lstStyle/>
          <a:p>
            <a:r>
              <a:rPr lang="en-US" sz="6000"/>
              <a:t>Correct Answer:</a:t>
            </a:r>
          </a:p>
          <a:p>
            <a:r>
              <a:rPr lang="en-US" sz="6000"/>
              <a:t>III. Upon Advisory Committee Recommendation or Advice, or Pool Committee Requirement </a:t>
            </a:r>
          </a:p>
        </p:txBody>
      </p:sp>
      <p:pic>
        <p:nvPicPr>
          <p:cNvPr id="8" name="Online Media 3" title="30 second Silent Timer - Countdown">
            <a:hlinkClick r:id="" action="ppaction://media"/>
            <a:extLst>
              <a:ext uri="{FF2B5EF4-FFF2-40B4-BE49-F238E27FC236}">
                <a16:creationId xmlns:a16="http://schemas.microsoft.com/office/drawing/2014/main" id="{80F0FC96-0F57-5384-FE94-A504B76CCE92}"/>
              </a:ext>
            </a:extLst>
          </p:cNvPr>
          <p:cNvPicPr>
            <a:picLocks noRot="1" noChangeAspect="1"/>
          </p:cNvPicPr>
          <p:nvPr>
            <a:videoFile r:link="rId1"/>
          </p:nvPr>
        </p:nvPicPr>
        <p:blipFill>
          <a:blip r:embed="rId6"/>
          <a:stretch>
            <a:fillRect/>
          </a:stretch>
        </p:blipFill>
        <p:spPr>
          <a:xfrm>
            <a:off x="9286470" y="4565797"/>
            <a:ext cx="2540000" cy="1435100"/>
          </a:xfrm>
          <a:prstGeom prst="rect">
            <a:avLst/>
          </a:prstGeom>
        </p:spPr>
      </p:pic>
    </p:spTree>
    <p:extLst>
      <p:ext uri="{BB962C8B-B14F-4D97-AF65-F5344CB8AC3E}">
        <p14:creationId xmlns:p14="http://schemas.microsoft.com/office/powerpoint/2010/main" val="98692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subTnLst>
                                    <p:audio>
                                      <p:cMediaNode vol="48000">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8"/>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8"/>
                                        </p:tgtEl>
                                      </p:cBhvr>
                                    </p:cmd>
                                  </p:childTnLst>
                                </p:cTn>
                              </p:par>
                            </p:childTnLst>
                          </p:cTn>
                        </p:par>
                      </p:childTnLst>
                    </p:cTn>
                  </p:par>
                </p:childTnLst>
              </p:cTn>
              <p:nextCondLst>
                <p:cond evt="onClick" delay="0">
                  <p:tgtEl>
                    <p:spTgt spid="8"/>
                  </p:tgtEl>
                </p:cond>
              </p:nextCondLst>
            </p:seq>
            <p:video>
              <p:cMediaNode vol="80000">
                <p:cTn id="17" fill="hold" display="0">
                  <p:stCondLst>
                    <p:cond delay="indefinite"/>
                  </p:stCondLst>
                </p:cTn>
                <p:tgtEl>
                  <p:spTgt spid="8"/>
                </p:tgtEl>
              </p:cMediaNode>
            </p:video>
          </p:childTnLst>
        </p:cTn>
      </p:par>
    </p:tnLst>
    <p:bldLst>
      <p:bldP spid="7"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940F51-357D-4528-BF07-41844730FF26}"/>
              </a:ext>
            </a:extLst>
          </p:cNvPr>
          <p:cNvSpPr>
            <a:spLocks noGrp="1"/>
          </p:cNvSpPr>
          <p:nvPr>
            <p:ph type="sldNum" sz="quarter" idx="12"/>
          </p:nvPr>
        </p:nvSpPr>
        <p:spPr/>
        <p:txBody>
          <a:bodyPr/>
          <a:lstStyle/>
          <a:p>
            <a:pPr>
              <a:defRPr/>
            </a:pPr>
            <a:fld id="{C52D3921-2985-401A-80DF-5E44EF48AB02}" type="slidenum">
              <a:rPr lang="en-US" smtClean="0"/>
              <a:pPr>
                <a:defRPr/>
              </a:pPr>
              <a:t>3</a:t>
            </a:fld>
            <a:endParaRPr lang="en-US"/>
          </a:p>
        </p:txBody>
      </p:sp>
      <p:graphicFrame>
        <p:nvGraphicFramePr>
          <p:cNvPr id="4" name="Table 3">
            <a:extLst>
              <a:ext uri="{FF2B5EF4-FFF2-40B4-BE49-F238E27FC236}">
                <a16:creationId xmlns:a16="http://schemas.microsoft.com/office/drawing/2014/main" id="{A9CC48ED-85FC-4910-9A7C-E01BE5972FC9}"/>
              </a:ext>
            </a:extLst>
          </p:cNvPr>
          <p:cNvGraphicFramePr>
            <a:graphicFrameLocks noGrp="1"/>
          </p:cNvGraphicFramePr>
          <p:nvPr>
            <p:extLst>
              <p:ext uri="{D42A27DB-BD31-4B8C-83A1-F6EECF244321}">
                <p14:modId xmlns:p14="http://schemas.microsoft.com/office/powerpoint/2010/main" val="2068675692"/>
              </p:ext>
            </p:extLst>
          </p:nvPr>
        </p:nvGraphicFramePr>
        <p:xfrm>
          <a:off x="527126" y="0"/>
          <a:ext cx="11424619" cy="6323430"/>
        </p:xfrm>
        <a:graphic>
          <a:graphicData uri="http://schemas.openxmlformats.org/drawingml/2006/table">
            <a:tbl>
              <a:tblPr/>
              <a:tblGrid>
                <a:gridCol w="1717426">
                  <a:extLst>
                    <a:ext uri="{9D8B030D-6E8A-4147-A177-3AD203B41FA5}">
                      <a16:colId xmlns:a16="http://schemas.microsoft.com/office/drawing/2014/main" val="3378259968"/>
                    </a:ext>
                  </a:extLst>
                </a:gridCol>
                <a:gridCol w="2165451">
                  <a:extLst>
                    <a:ext uri="{9D8B030D-6E8A-4147-A177-3AD203B41FA5}">
                      <a16:colId xmlns:a16="http://schemas.microsoft.com/office/drawing/2014/main" val="3488522914"/>
                    </a:ext>
                  </a:extLst>
                </a:gridCol>
                <a:gridCol w="1866767">
                  <a:extLst>
                    <a:ext uri="{9D8B030D-6E8A-4147-A177-3AD203B41FA5}">
                      <a16:colId xmlns:a16="http://schemas.microsoft.com/office/drawing/2014/main" val="1737006843"/>
                    </a:ext>
                  </a:extLst>
                </a:gridCol>
                <a:gridCol w="3136170">
                  <a:extLst>
                    <a:ext uri="{9D8B030D-6E8A-4147-A177-3AD203B41FA5}">
                      <a16:colId xmlns:a16="http://schemas.microsoft.com/office/drawing/2014/main" val="2111171622"/>
                    </a:ext>
                  </a:extLst>
                </a:gridCol>
                <a:gridCol w="2538805">
                  <a:extLst>
                    <a:ext uri="{9D8B030D-6E8A-4147-A177-3AD203B41FA5}">
                      <a16:colId xmlns:a16="http://schemas.microsoft.com/office/drawing/2014/main" val="812515369"/>
                    </a:ext>
                  </a:extLst>
                </a:gridCol>
              </a:tblGrid>
              <a:tr h="265493">
                <a:tc gridSpan="5">
                  <a:txBody>
                    <a:bodyPr/>
                    <a:lstStyle/>
                    <a:p>
                      <a:pPr algn="ctr" rtl="0" fontAlgn="base"/>
                      <a:r>
                        <a:rPr lang="en-US" sz="1600" b="0" i="0">
                          <a:solidFill>
                            <a:srgbClr val="FFFFFF"/>
                          </a:solidFill>
                          <a:effectLst/>
                          <a:latin typeface="Gill Sans MT" panose="020B0502020104020203" pitchFamily="34" charset="0"/>
                        </a:rPr>
                        <a:t>Watermaster and Advisory Committee Respective Roles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77787372"/>
                  </a:ext>
                </a:extLst>
              </a:tr>
              <a:tr h="517712">
                <a:tc>
                  <a:txBody>
                    <a:bodyPr/>
                    <a:lstStyle/>
                    <a:p>
                      <a:pPr algn="ctr" rtl="0" fontAlgn="base"/>
                      <a:r>
                        <a:rPr lang="en-US" sz="1200" b="0" i="0">
                          <a:effectLst/>
                          <a:latin typeface="Gill Sans MT" panose="020B0502020104020203" pitchFamily="34" charset="0"/>
                        </a:rPr>
                        <a:t> </a:t>
                      </a: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en-US" sz="1200" b="0" i="0">
                          <a:effectLst/>
                          <a:latin typeface="Gill Sans MT" panose="020B0502020104020203" pitchFamily="34" charset="0"/>
                        </a:rPr>
                        <a:t>I. Watermaster Board Duties and Powers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en-US" sz="1200" b="0" i="0">
                          <a:effectLst/>
                          <a:latin typeface="Gill Sans MT" panose="020B0502020104020203" pitchFamily="34" charset="0"/>
                        </a:rPr>
                        <a:t>II. Watermaster Board Discretionary Function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en-US" sz="1200" b="0" i="0">
                          <a:effectLst/>
                          <a:latin typeface="Gill Sans MT" panose="020B0502020104020203" pitchFamily="34" charset="0"/>
                        </a:rPr>
                        <a:t>III. Upon Advisory Committee Recommendation or Advice, or Pool Committee Requirement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en-US" sz="1200" b="0" i="0">
                          <a:effectLst/>
                          <a:latin typeface="Gill Sans MT" panose="020B0502020104020203" pitchFamily="34" charset="0"/>
                        </a:rPr>
                        <a:t>IV. Other Watermaster Functions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7597537"/>
                  </a:ext>
                </a:extLst>
              </a:tr>
              <a:tr h="2562016">
                <a:tc>
                  <a:txBody>
                    <a:bodyPr/>
                    <a:lstStyle/>
                    <a:p>
                      <a:pPr algn="l" rtl="0" fontAlgn="base"/>
                      <a:r>
                        <a:rPr lang="en-US" sz="1200" b="0" i="0">
                          <a:effectLst/>
                          <a:latin typeface="Gill Sans MT" panose="020B0502020104020203" pitchFamily="34" charset="0"/>
                        </a:rPr>
                        <a:t> </a:t>
                      </a: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Type of Actions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200" b="0" i="0">
                          <a:effectLst/>
                          <a:latin typeface="Gill Sans MT" panose="020B0502020104020203" pitchFamily="34" charset="0"/>
                        </a:rPr>
                        <a:t>Administer, Enforce &amp; Implement the Judgment and Physical Solution. </a:t>
                      </a:r>
                      <a:endParaRPr lang="en-US" sz="2000" b="0" i="0">
                        <a:effectLst/>
                      </a:endParaRPr>
                    </a:p>
                    <a:p>
                      <a:pPr algn="l" rtl="0" fontAlgn="base"/>
                      <a:r>
                        <a:rPr lang="en-US" sz="1200" b="0" i="0">
                          <a:effectLst/>
                          <a:latin typeface="Gill Sans MT" panose="020B0502020104020203" pitchFamily="34" charset="0"/>
                        </a:rPr>
                        <a:t>Examples: </a:t>
                      </a:r>
                      <a:endParaRPr lang="en-US" sz="2000" b="0" i="0">
                        <a:effectLst/>
                      </a:endParaRPr>
                    </a:p>
                    <a:p>
                      <a:pPr algn="l" rtl="0" fontAlgn="base">
                        <a:buFont typeface="Arial" panose="020B0604020202020204" pitchFamily="34" charset="0"/>
                        <a:buChar char="•"/>
                      </a:pPr>
                      <a:r>
                        <a:rPr lang="en-US" sz="1200" b="0" i="0">
                          <a:effectLst/>
                          <a:latin typeface="Gill Sans MT" panose="020B0502020104020203" pitchFamily="34" charset="0"/>
                        </a:rPr>
                        <a:t>Control and regulate storage </a:t>
                      </a:r>
                    </a:p>
                    <a:p>
                      <a:pPr algn="l" rtl="0" fontAlgn="base">
                        <a:buFont typeface="Arial" panose="020B0604020202020204" pitchFamily="34" charset="0"/>
                        <a:buChar char="•"/>
                      </a:pPr>
                      <a:r>
                        <a:rPr lang="en-US" sz="1200" b="0" i="0">
                          <a:effectLst/>
                          <a:latin typeface="Gill Sans MT" panose="020B0502020104020203" pitchFamily="34" charset="0"/>
                        </a:rPr>
                        <a:t>Establish procedures and administer withdrawal and supplemental water replenishment </a:t>
                      </a: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Steward the Basin’s resources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200" b="0" i="0">
                          <a:effectLst/>
                          <a:latin typeface="Gill Sans MT" panose="020B0502020104020203" pitchFamily="34" charset="0"/>
                        </a:rPr>
                        <a:t> </a:t>
                      </a: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Develop an Optimum Basin Management Program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200" b="0" i="0">
                          <a:effectLst/>
                          <a:latin typeface="Gill Sans MT" panose="020B0502020104020203" pitchFamily="34" charset="0"/>
                        </a:rPr>
                        <a:t>Recommendation or advice on items like: </a:t>
                      </a:r>
                      <a:endParaRPr lang="en-US" sz="2000" b="0" i="0">
                        <a:effectLst/>
                      </a:endParaRPr>
                    </a:p>
                    <a:p>
                      <a:pPr algn="l" rtl="0" fontAlgn="base">
                        <a:buFont typeface="Arial" panose="020B0604020202020204" pitchFamily="34" charset="0"/>
                        <a:buChar char="•"/>
                      </a:pPr>
                      <a:r>
                        <a:rPr lang="en-US" sz="1200" b="0" i="0">
                          <a:effectLst/>
                          <a:latin typeface="Gill Sans MT" panose="020B0502020104020203" pitchFamily="34" charset="0"/>
                        </a:rPr>
                        <a:t>Adoption of rules and regulations; </a:t>
                      </a:r>
                    </a:p>
                    <a:p>
                      <a:pPr algn="l" rtl="0" fontAlgn="base">
                        <a:buFont typeface="Arial" panose="020B0604020202020204" pitchFamily="34" charset="0"/>
                        <a:buChar char="•"/>
                      </a:pPr>
                      <a:r>
                        <a:rPr lang="en-US" sz="1200" b="0" i="0">
                          <a:effectLst/>
                          <a:latin typeface="Gill Sans MT" panose="020B0502020104020203" pitchFamily="34" charset="0"/>
                        </a:rPr>
                        <a:t>Acting jointly with other agencies of the United States or the State of California </a:t>
                      </a:r>
                    </a:p>
                    <a:p>
                      <a:pPr algn="l" rtl="0" fontAlgn="base">
                        <a:buFont typeface="Arial" panose="020B0604020202020204" pitchFamily="34" charset="0"/>
                        <a:buChar char="•"/>
                      </a:pPr>
                      <a:r>
                        <a:rPr lang="en-US" sz="1200" b="0" i="0">
                          <a:effectLst/>
                          <a:latin typeface="Gill Sans MT" panose="020B0502020104020203" pitchFamily="34" charset="0"/>
                        </a:rPr>
                        <a:t>Adoption of administrative budget </a:t>
                      </a:r>
                    </a:p>
                    <a:p>
                      <a:pPr algn="l" rtl="0" fontAlgn="base">
                        <a:buFont typeface="Arial" panose="020B0604020202020204" pitchFamily="34" charset="0"/>
                        <a:buChar char="•"/>
                      </a:pPr>
                      <a:r>
                        <a:rPr lang="en-US" sz="1200" b="0" i="0">
                          <a:effectLst/>
                          <a:latin typeface="Gill Sans MT" panose="020B0502020104020203" pitchFamily="34" charset="0"/>
                        </a:rPr>
                        <a:t>Levy and collect annual assessments </a:t>
                      </a: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Required actions like: </a:t>
                      </a:r>
                      <a:endParaRPr lang="en-US" sz="2000" b="0" i="0">
                        <a:effectLst/>
                      </a:endParaRPr>
                    </a:p>
                    <a:p>
                      <a:pPr algn="l" rtl="0" fontAlgn="base">
                        <a:buFont typeface="Arial" panose="020B0604020202020204" pitchFamily="34" charset="0"/>
                        <a:buChar char="•"/>
                      </a:pPr>
                      <a:r>
                        <a:rPr lang="en-US" sz="1200" b="0" i="0">
                          <a:effectLst/>
                          <a:latin typeface="Gill Sans MT" panose="020B0502020104020203" pitchFamily="34" charset="0"/>
                        </a:rPr>
                        <a:t>Allocation of special project expenses </a:t>
                      </a: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200" b="0" i="0">
                          <a:effectLst/>
                          <a:latin typeface="Gill Sans MT" panose="020B0502020104020203" pitchFamily="34" charset="0"/>
                        </a:rPr>
                        <a:t>Normal Course of Business </a:t>
                      </a:r>
                      <a:endParaRPr lang="en-US" sz="2000" b="0" i="0">
                        <a:effectLst/>
                      </a:endParaRPr>
                    </a:p>
                    <a:p>
                      <a:pPr algn="l" rtl="0" fontAlgn="base"/>
                      <a:r>
                        <a:rPr lang="en-US" sz="1200" b="0" i="0">
                          <a:effectLst/>
                          <a:latin typeface="Gill Sans MT" panose="020B0502020104020203" pitchFamily="34" charset="0"/>
                        </a:rPr>
                        <a:t>Examples: </a:t>
                      </a:r>
                      <a:endParaRPr lang="en-US" sz="2000" b="0" i="0">
                        <a:effectLst/>
                      </a:endParaRPr>
                    </a:p>
                    <a:p>
                      <a:pPr algn="l" rtl="0" fontAlgn="base">
                        <a:buFont typeface="Arial" panose="020B0604020202020204" pitchFamily="34" charset="0"/>
                        <a:buChar char="•"/>
                      </a:pPr>
                      <a:r>
                        <a:rPr lang="en-US" sz="1200" b="0" i="0">
                          <a:effectLst/>
                          <a:latin typeface="Gill Sans MT" panose="020B0502020104020203" pitchFamily="34" charset="0"/>
                        </a:rPr>
                        <a:t>Acquire facilities and equipment </a:t>
                      </a:r>
                    </a:p>
                    <a:p>
                      <a:pPr algn="l" rtl="0" fontAlgn="base">
                        <a:buFont typeface="Arial" panose="020B0604020202020204" pitchFamily="34" charset="0"/>
                        <a:buChar char="•"/>
                      </a:pPr>
                      <a:r>
                        <a:rPr lang="en-US" sz="1200" b="0" i="0">
                          <a:effectLst/>
                          <a:latin typeface="Gill Sans MT" panose="020B0502020104020203" pitchFamily="34" charset="0"/>
                        </a:rPr>
                        <a:t>Employ or retain staff and consultants </a:t>
                      </a: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Administering the Pools </a:t>
                      </a:r>
                      <a:endParaRPr lang="en-US" sz="2000" b="0" i="0">
                        <a:effectLst/>
                      </a:endParaRPr>
                    </a:p>
                    <a:p>
                      <a:pPr algn="l" rtl="0" fontAlgn="base">
                        <a:buFont typeface="Arial" panose="020B0604020202020204" pitchFamily="34" charset="0"/>
                        <a:buChar char="•"/>
                      </a:pPr>
                      <a:r>
                        <a:rPr lang="en-US" sz="1200" b="0" i="0">
                          <a:effectLst/>
                          <a:latin typeface="Gill Sans MT" panose="020B0502020104020203" pitchFamily="34" charset="0"/>
                        </a:rPr>
                        <a:t>Levy and collect annual assessments </a:t>
                      </a: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Administering the Physical Solution </a:t>
                      </a:r>
                      <a:endParaRPr lang="en-US" sz="2000" b="0" i="0">
                        <a:effectLst/>
                      </a:endParaRPr>
                    </a:p>
                    <a:p>
                      <a:pPr algn="l" rtl="0" fontAlgn="base"/>
                      <a:r>
                        <a:rPr lang="en-US" sz="1200" b="0" i="0">
                          <a:effectLst/>
                          <a:latin typeface="Gill Sans MT" panose="020B0502020104020203" pitchFamily="34" charset="0"/>
                        </a:rPr>
                        <a:t>Example: </a:t>
                      </a:r>
                      <a:endParaRPr lang="en-US" sz="2000" b="0" i="0">
                        <a:effectLst/>
                      </a:endParaRPr>
                    </a:p>
                    <a:p>
                      <a:pPr algn="l" rtl="0" fontAlgn="base">
                        <a:buFont typeface="Arial" panose="020B0604020202020204" pitchFamily="34" charset="0"/>
                        <a:buChar char="•"/>
                      </a:pPr>
                      <a:r>
                        <a:rPr lang="en-US" sz="1200" b="0" i="0">
                          <a:effectLst/>
                          <a:latin typeface="Gill Sans MT" panose="020B0502020104020203" pitchFamily="34" charset="0"/>
                        </a:rPr>
                        <a:t>Accomplish replenishment of overproduction </a:t>
                      </a:r>
                    </a:p>
                    <a:p>
                      <a:pPr algn="l" rtl="0" fontAlgn="base"/>
                      <a:r>
                        <a:rPr lang="en-US" sz="1200" b="0" i="0">
                          <a:effectLst/>
                          <a:latin typeface="Gill Sans MT" panose="020B0502020104020203" pitchFamily="34" charset="0"/>
                        </a:rPr>
                        <a:t>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8570082"/>
                  </a:ext>
                </a:extLst>
              </a:tr>
              <a:tr h="517712">
                <a:tc>
                  <a:txBody>
                    <a:bodyPr/>
                    <a:lstStyle/>
                    <a:p>
                      <a:pPr algn="l" rtl="0" fontAlgn="base"/>
                      <a:r>
                        <a:rPr lang="en-US" sz="1200" b="0" i="0">
                          <a:effectLst/>
                          <a:latin typeface="Gill Sans MT" panose="020B0502020104020203" pitchFamily="34" charset="0"/>
                        </a:rPr>
                        <a:t> </a:t>
                      </a:r>
                    </a:p>
                    <a:p>
                      <a:pPr algn="l" rtl="0" fontAlgn="base"/>
                      <a:r>
                        <a:rPr lang="en-US" sz="1200" b="0" i="0">
                          <a:effectLst/>
                          <a:latin typeface="Gill Sans MT" panose="020B0502020104020203" pitchFamily="34" charset="0"/>
                        </a:rPr>
                        <a:t>Pools and Advisory Committee Role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200" b="0" i="0">
                          <a:effectLst/>
                          <a:latin typeface="Gill Sans MT" panose="020B0502020104020203" pitchFamily="34" charset="0"/>
                        </a:rPr>
                        <a:t> </a:t>
                      </a:r>
                    </a:p>
                    <a:p>
                      <a:pPr algn="l" rtl="0" fontAlgn="base"/>
                      <a:r>
                        <a:rPr lang="en-US" sz="1200" b="0" i="0">
                          <a:effectLst/>
                          <a:latin typeface="Gill Sans MT" panose="020B0502020104020203" pitchFamily="34" charset="0"/>
                        </a:rPr>
                        <a:t>Advice and assistance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200" b="0" i="0">
                          <a:effectLst/>
                          <a:latin typeface="Gill Sans MT" panose="020B0502020104020203" pitchFamily="34" charset="0"/>
                        </a:rPr>
                        <a:t> </a:t>
                      </a:r>
                    </a:p>
                    <a:p>
                      <a:pPr algn="l" rtl="0" fontAlgn="base"/>
                      <a:r>
                        <a:rPr lang="en-US" sz="1200" b="0" i="0">
                          <a:effectLst/>
                          <a:latin typeface="Gill Sans MT" panose="020B0502020104020203" pitchFamily="34" charset="0"/>
                        </a:rPr>
                        <a:t>Advice and assistance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200" b="0" i="0">
                          <a:effectLst/>
                          <a:latin typeface="Gill Sans MT" panose="020B0502020104020203" pitchFamily="34" charset="0"/>
                        </a:rPr>
                        <a:t>Recommendation or Advice; approval required;    OR </a:t>
                      </a:r>
                      <a:endParaRPr lang="en-US" sz="2000" b="0" i="0">
                        <a:effectLst/>
                      </a:endParaRPr>
                    </a:p>
                    <a:p>
                      <a:pPr algn="l" rtl="0" fontAlgn="base"/>
                      <a:r>
                        <a:rPr lang="en-US" sz="1200" b="0" i="0">
                          <a:effectLst/>
                          <a:latin typeface="Gill Sans MT" panose="020B0502020104020203" pitchFamily="34" charset="0"/>
                        </a:rPr>
                        <a:t>Required Action; approval required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200" b="0" i="0">
                          <a:effectLst/>
                          <a:latin typeface="Gill Sans MT" panose="020B0502020104020203" pitchFamily="34" charset="0"/>
                        </a:rPr>
                        <a:t> </a:t>
                      </a:r>
                    </a:p>
                    <a:p>
                      <a:pPr algn="l" rtl="0" fontAlgn="base"/>
                      <a:r>
                        <a:rPr lang="en-US" sz="1200" b="0" i="0">
                          <a:effectLst/>
                          <a:latin typeface="Gill Sans MT" panose="020B0502020104020203" pitchFamily="34" charset="0"/>
                        </a:rPr>
                        <a:t>Advice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577535"/>
                  </a:ext>
                </a:extLst>
              </a:tr>
              <a:tr h="1752259">
                <a:tc>
                  <a:txBody>
                    <a:bodyPr/>
                    <a:lstStyle/>
                    <a:p>
                      <a:pPr algn="l" rtl="0" fontAlgn="base"/>
                      <a:r>
                        <a:rPr lang="en-US" sz="1200" b="0" i="0">
                          <a:effectLst/>
                          <a:latin typeface="Gill Sans MT" panose="020B0502020104020203" pitchFamily="34" charset="0"/>
                        </a:rPr>
                        <a:t> </a:t>
                      </a: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Watermaster Board Role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200" b="0" i="0">
                          <a:effectLst/>
                          <a:latin typeface="Gill Sans MT" panose="020B0502020104020203" pitchFamily="34" charset="0"/>
                        </a:rPr>
                        <a:t> </a:t>
                      </a: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Approval; must notify the Advisory Committee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200" b="0" i="0">
                          <a:effectLst/>
                          <a:latin typeface="Gill Sans MT" panose="020B0502020104020203" pitchFamily="34" charset="0"/>
                        </a:rPr>
                        <a:t> </a:t>
                      </a: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Approval; must notify the Advisory Committee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100" b="0" i="0">
                          <a:effectLst/>
                          <a:latin typeface="Gill Sans MT" panose="020B0502020104020203" pitchFamily="34" charset="0"/>
                        </a:rPr>
                        <a:t> </a:t>
                      </a:r>
                    </a:p>
                    <a:p>
                      <a:pPr algn="l" rtl="0" fontAlgn="base"/>
                      <a:r>
                        <a:rPr lang="en-US" sz="1200" b="0" i="0">
                          <a:effectLst/>
                          <a:latin typeface="Gill Sans MT" panose="020B0502020104020203" pitchFamily="34" charset="0"/>
                        </a:rPr>
                        <a:t>Watermaster must act consistently with an AC recommendation that has been approved by 80 or more votes, but has the right to bring the issue before the Court. In case an AC recommendation does not have the 80 vote mandate, Watermaster may take a different action after a public hearing followed by written findings and a decision. </a:t>
                      </a:r>
                      <a:endParaRPr lang="en-US" sz="2000" b="0" i="0">
                        <a:effectLst/>
                      </a:endParaRPr>
                    </a:p>
                    <a:p>
                      <a:pPr algn="l" rtl="0" fontAlgn="base"/>
                      <a:r>
                        <a:rPr lang="en-US" sz="1100" b="0" i="0">
                          <a:effectLst/>
                          <a:latin typeface="Gill Sans MT" panose="020B0502020104020203" pitchFamily="34" charset="0"/>
                        </a:rPr>
                        <a:t> </a:t>
                      </a:r>
                      <a:endParaRPr lang="en-US" sz="2000" b="0" i="0">
                        <a:effectLst/>
                      </a:endParaRPr>
                    </a:p>
                  </a:txBody>
                  <a:tcPr marL="52585" marR="52585" marT="26292" marB="262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200" b="0" i="0">
                          <a:effectLst/>
                          <a:latin typeface="Gill Sans MT" panose="020B0502020104020203" pitchFamily="34" charset="0"/>
                        </a:rPr>
                        <a:t> </a:t>
                      </a: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Approval; must notify the Advisory Committee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7034081"/>
                  </a:ext>
                </a:extLst>
              </a:tr>
              <a:tr h="495150">
                <a:tc gridSpan="5">
                  <a:txBody>
                    <a:bodyPr/>
                    <a:lstStyle/>
                    <a:p>
                      <a:pPr algn="l" rtl="0" fontAlgn="base"/>
                      <a:r>
                        <a:rPr lang="en-US" sz="1200" b="0" i="0">
                          <a:effectLst/>
                          <a:latin typeface="Gill Sans MT" panose="020B0502020104020203" pitchFamily="34" charset="0"/>
                        </a:rPr>
                        <a:t>The above table is a brief summary; the full text can be found in Part III of Special Referee Report and Recommendation entitled “Watermaster Roles and Review of Watermaster Actions” found on pages 10 through 22.  This was adopted and incorporated by the Court in its February 19, 1998 Order establishing the nine-member Watermaster Board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2687048"/>
                  </a:ext>
                </a:extLst>
              </a:tr>
            </a:tbl>
          </a:graphicData>
        </a:graphic>
      </p:graphicFrame>
      <p:sp>
        <p:nvSpPr>
          <p:cNvPr id="5" name="Rectangle 4">
            <a:extLst>
              <a:ext uri="{FF2B5EF4-FFF2-40B4-BE49-F238E27FC236}">
                <a16:creationId xmlns:a16="http://schemas.microsoft.com/office/drawing/2014/main" id="{68EF03A0-5ECA-4949-875E-7F75F6A29B1A}"/>
              </a:ext>
            </a:extLst>
          </p:cNvPr>
          <p:cNvSpPr/>
          <p:nvPr/>
        </p:nvSpPr>
        <p:spPr>
          <a:xfrm>
            <a:off x="2223247" y="268941"/>
            <a:ext cx="2196353" cy="5558118"/>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6450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8CB45F8-9699-DB67-1BAD-475C1D10AF00}"/>
              </a:ext>
            </a:extLst>
          </p:cNvPr>
          <p:cNvPicPr>
            <a:picLocks noChangeAspect="1"/>
          </p:cNvPicPr>
          <p:nvPr/>
        </p:nvPicPr>
        <p:blipFill>
          <a:blip r:embed="rId4"/>
          <a:stretch>
            <a:fillRect/>
          </a:stretch>
        </p:blipFill>
        <p:spPr>
          <a:xfrm>
            <a:off x="1237883" y="33090"/>
            <a:ext cx="8956319" cy="4745120"/>
          </a:xfrm>
          <a:prstGeom prst="rect">
            <a:avLst/>
          </a:prstGeom>
        </p:spPr>
      </p:pic>
      <p:sp>
        <p:nvSpPr>
          <p:cNvPr id="2" name="Slide Number Placeholder 1">
            <a:extLst>
              <a:ext uri="{FF2B5EF4-FFF2-40B4-BE49-F238E27FC236}">
                <a16:creationId xmlns:a16="http://schemas.microsoft.com/office/drawing/2014/main" id="{B0C37FAA-962A-BB84-624A-E089491789C0}"/>
              </a:ext>
            </a:extLst>
          </p:cNvPr>
          <p:cNvSpPr>
            <a:spLocks noGrp="1"/>
          </p:cNvSpPr>
          <p:nvPr>
            <p:ph type="sldNum" sz="quarter" idx="12"/>
          </p:nvPr>
        </p:nvSpPr>
        <p:spPr/>
        <p:txBody>
          <a:bodyPr/>
          <a:lstStyle/>
          <a:p>
            <a:pPr>
              <a:defRPr/>
            </a:pPr>
            <a:fld id="{C52D3921-2985-401A-80DF-5E44EF48AB02}" type="slidenum">
              <a:rPr lang="en-US" smtClean="0"/>
              <a:pPr>
                <a:defRPr/>
              </a:pPr>
              <a:t>30</a:t>
            </a:fld>
            <a:endParaRPr lang="en-US"/>
          </a:p>
        </p:txBody>
      </p:sp>
      <p:pic>
        <p:nvPicPr>
          <p:cNvPr id="6" name="Picture 5">
            <a:extLst>
              <a:ext uri="{FF2B5EF4-FFF2-40B4-BE49-F238E27FC236}">
                <a16:creationId xmlns:a16="http://schemas.microsoft.com/office/drawing/2014/main" id="{D142C760-F4DB-9C80-B80B-D8E458FD50B8}"/>
              </a:ext>
            </a:extLst>
          </p:cNvPr>
          <p:cNvPicPr>
            <a:picLocks noChangeAspect="1"/>
          </p:cNvPicPr>
          <p:nvPr/>
        </p:nvPicPr>
        <p:blipFill rotWithShape="1">
          <a:blip r:embed="rId5"/>
          <a:srcRect b="57085"/>
          <a:stretch/>
        </p:blipFill>
        <p:spPr>
          <a:xfrm>
            <a:off x="1047400" y="4821275"/>
            <a:ext cx="10772059" cy="1525095"/>
          </a:xfrm>
          <a:prstGeom prst="rect">
            <a:avLst/>
          </a:prstGeom>
        </p:spPr>
      </p:pic>
      <p:sp>
        <p:nvSpPr>
          <p:cNvPr id="7" name="Rectangle 6">
            <a:extLst>
              <a:ext uri="{FF2B5EF4-FFF2-40B4-BE49-F238E27FC236}">
                <a16:creationId xmlns:a16="http://schemas.microsoft.com/office/drawing/2014/main" id="{0924554B-E261-AC9B-3256-9BB0B42E09C2}"/>
              </a:ext>
            </a:extLst>
          </p:cNvPr>
          <p:cNvSpPr/>
          <p:nvPr/>
        </p:nvSpPr>
        <p:spPr>
          <a:xfrm>
            <a:off x="5116286" y="5900057"/>
            <a:ext cx="2612571" cy="2721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F08C8BB-E442-FF22-FC26-E64667065DB9}"/>
              </a:ext>
            </a:extLst>
          </p:cNvPr>
          <p:cNvSpPr txBox="1"/>
          <p:nvPr/>
        </p:nvSpPr>
        <p:spPr>
          <a:xfrm>
            <a:off x="1537869" y="1147074"/>
            <a:ext cx="8800173" cy="3416320"/>
          </a:xfrm>
          <a:prstGeom prst="rect">
            <a:avLst/>
          </a:prstGeom>
          <a:solidFill>
            <a:schemeClr val="bg1"/>
          </a:solidFill>
          <a:ln w="76200">
            <a:solidFill>
              <a:schemeClr val="accent5"/>
            </a:solidFill>
          </a:ln>
        </p:spPr>
        <p:txBody>
          <a:bodyPr wrap="square" rtlCol="0">
            <a:spAutoFit/>
          </a:bodyPr>
          <a:lstStyle/>
          <a:p>
            <a:r>
              <a:rPr lang="en-US" sz="7200"/>
              <a:t>Correct Answer:</a:t>
            </a:r>
          </a:p>
          <a:p>
            <a:r>
              <a:rPr lang="en-US" sz="7200"/>
              <a:t>I. Watermaster Board Duties and Powers </a:t>
            </a:r>
          </a:p>
        </p:txBody>
      </p:sp>
      <p:pic>
        <p:nvPicPr>
          <p:cNvPr id="8" name="Online Media 3" title="30 second Silent Timer - Countdown">
            <a:hlinkClick r:id="" action="ppaction://media"/>
            <a:extLst>
              <a:ext uri="{FF2B5EF4-FFF2-40B4-BE49-F238E27FC236}">
                <a16:creationId xmlns:a16="http://schemas.microsoft.com/office/drawing/2014/main" id="{9E6823D3-8533-5D1D-532F-C0B098992EAB}"/>
              </a:ext>
            </a:extLst>
          </p:cNvPr>
          <p:cNvPicPr>
            <a:picLocks noRot="1" noChangeAspect="1"/>
          </p:cNvPicPr>
          <p:nvPr>
            <a:videoFile r:link="rId1"/>
          </p:nvPr>
        </p:nvPicPr>
        <p:blipFill>
          <a:blip r:embed="rId6"/>
          <a:stretch>
            <a:fillRect/>
          </a:stretch>
        </p:blipFill>
        <p:spPr>
          <a:xfrm>
            <a:off x="9286470" y="4565797"/>
            <a:ext cx="2540000" cy="1435100"/>
          </a:xfrm>
          <a:prstGeom prst="rect">
            <a:avLst/>
          </a:prstGeom>
        </p:spPr>
      </p:pic>
    </p:spTree>
    <p:extLst>
      <p:ext uri="{BB962C8B-B14F-4D97-AF65-F5344CB8AC3E}">
        <p14:creationId xmlns:p14="http://schemas.microsoft.com/office/powerpoint/2010/main" val="269012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subTnLst>
                                    <p:audio>
                                      <p:cMediaNode vol="48000">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8"/>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8"/>
                                        </p:tgtEl>
                                      </p:cBhvr>
                                    </p:cmd>
                                  </p:childTnLst>
                                </p:cTn>
                              </p:par>
                            </p:childTnLst>
                          </p:cTn>
                        </p:par>
                      </p:childTnLst>
                    </p:cTn>
                  </p:par>
                </p:childTnLst>
              </p:cTn>
              <p:nextCondLst>
                <p:cond evt="onClick" delay="0">
                  <p:tgtEl>
                    <p:spTgt spid="8"/>
                  </p:tgtEl>
                </p:cond>
              </p:nextCondLst>
            </p:seq>
            <p:video>
              <p:cMediaNode vol="80000">
                <p:cTn id="17" fill="hold" display="0">
                  <p:stCondLst>
                    <p:cond delay="indefinite"/>
                  </p:stCondLst>
                </p:cTn>
                <p:tgtEl>
                  <p:spTgt spid="8"/>
                </p:tgtEl>
              </p:cMediaNode>
            </p:video>
          </p:childTnLst>
        </p:cTn>
      </p:par>
    </p:tnLst>
    <p:bldLst>
      <p:bldP spid="7" grpId="0" animBg="1"/>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94F748C-6C1D-A3D4-4F15-A9AC751853B7}"/>
              </a:ext>
            </a:extLst>
          </p:cNvPr>
          <p:cNvPicPr>
            <a:picLocks noChangeAspect="1"/>
          </p:cNvPicPr>
          <p:nvPr/>
        </p:nvPicPr>
        <p:blipFill>
          <a:blip r:embed="rId4"/>
          <a:stretch>
            <a:fillRect/>
          </a:stretch>
        </p:blipFill>
        <p:spPr>
          <a:xfrm>
            <a:off x="1047400" y="13325"/>
            <a:ext cx="9544794" cy="5056898"/>
          </a:xfrm>
          <a:prstGeom prst="rect">
            <a:avLst/>
          </a:prstGeom>
        </p:spPr>
      </p:pic>
      <p:sp>
        <p:nvSpPr>
          <p:cNvPr id="2" name="Slide Number Placeholder 1">
            <a:extLst>
              <a:ext uri="{FF2B5EF4-FFF2-40B4-BE49-F238E27FC236}">
                <a16:creationId xmlns:a16="http://schemas.microsoft.com/office/drawing/2014/main" id="{B0C37FAA-962A-BB84-624A-E089491789C0}"/>
              </a:ext>
            </a:extLst>
          </p:cNvPr>
          <p:cNvSpPr>
            <a:spLocks noGrp="1"/>
          </p:cNvSpPr>
          <p:nvPr>
            <p:ph type="sldNum" sz="quarter" idx="12"/>
          </p:nvPr>
        </p:nvSpPr>
        <p:spPr/>
        <p:txBody>
          <a:bodyPr/>
          <a:lstStyle/>
          <a:p>
            <a:pPr>
              <a:defRPr/>
            </a:pPr>
            <a:fld id="{C52D3921-2985-401A-80DF-5E44EF48AB02}" type="slidenum">
              <a:rPr lang="en-US" smtClean="0"/>
              <a:pPr>
                <a:defRPr/>
              </a:pPr>
              <a:t>31</a:t>
            </a:fld>
            <a:endParaRPr lang="en-US"/>
          </a:p>
        </p:txBody>
      </p:sp>
      <p:pic>
        <p:nvPicPr>
          <p:cNvPr id="6" name="Picture 5">
            <a:extLst>
              <a:ext uri="{FF2B5EF4-FFF2-40B4-BE49-F238E27FC236}">
                <a16:creationId xmlns:a16="http://schemas.microsoft.com/office/drawing/2014/main" id="{D142C760-F4DB-9C80-B80B-D8E458FD50B8}"/>
              </a:ext>
            </a:extLst>
          </p:cNvPr>
          <p:cNvPicPr>
            <a:picLocks noChangeAspect="1"/>
          </p:cNvPicPr>
          <p:nvPr/>
        </p:nvPicPr>
        <p:blipFill rotWithShape="1">
          <a:blip r:embed="rId5"/>
          <a:srcRect b="57085"/>
          <a:stretch/>
        </p:blipFill>
        <p:spPr>
          <a:xfrm>
            <a:off x="1047400" y="4821275"/>
            <a:ext cx="10772059" cy="1525095"/>
          </a:xfrm>
          <a:prstGeom prst="rect">
            <a:avLst/>
          </a:prstGeom>
        </p:spPr>
      </p:pic>
      <p:sp>
        <p:nvSpPr>
          <p:cNvPr id="7" name="Rectangle 6">
            <a:extLst>
              <a:ext uri="{FF2B5EF4-FFF2-40B4-BE49-F238E27FC236}">
                <a16:creationId xmlns:a16="http://schemas.microsoft.com/office/drawing/2014/main" id="{0924554B-E261-AC9B-3256-9BB0B42E09C2}"/>
              </a:ext>
            </a:extLst>
          </p:cNvPr>
          <p:cNvSpPr/>
          <p:nvPr/>
        </p:nvSpPr>
        <p:spPr>
          <a:xfrm>
            <a:off x="4024993" y="4962963"/>
            <a:ext cx="2807571" cy="9217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F08C8BB-E442-FF22-FC26-E64667065DB9}"/>
              </a:ext>
            </a:extLst>
          </p:cNvPr>
          <p:cNvSpPr txBox="1"/>
          <p:nvPr/>
        </p:nvSpPr>
        <p:spPr>
          <a:xfrm>
            <a:off x="1599806" y="973248"/>
            <a:ext cx="8800173" cy="3416320"/>
          </a:xfrm>
          <a:prstGeom prst="rect">
            <a:avLst/>
          </a:prstGeom>
          <a:solidFill>
            <a:schemeClr val="bg1"/>
          </a:solidFill>
          <a:ln w="76200">
            <a:solidFill>
              <a:schemeClr val="accent5"/>
            </a:solidFill>
          </a:ln>
        </p:spPr>
        <p:txBody>
          <a:bodyPr wrap="square" rtlCol="0">
            <a:spAutoFit/>
          </a:bodyPr>
          <a:lstStyle/>
          <a:p>
            <a:r>
              <a:rPr lang="en-US" sz="7200"/>
              <a:t>Correct Answer:</a:t>
            </a:r>
          </a:p>
          <a:p>
            <a:r>
              <a:rPr lang="en-US" sz="7200"/>
              <a:t>Pools and AC: Advice and Assistance (A&amp;A)</a:t>
            </a:r>
          </a:p>
        </p:txBody>
      </p:sp>
      <p:pic>
        <p:nvPicPr>
          <p:cNvPr id="8" name="Online Media 3" title="30 second Silent Timer - Countdown">
            <a:hlinkClick r:id="" action="ppaction://media"/>
            <a:extLst>
              <a:ext uri="{FF2B5EF4-FFF2-40B4-BE49-F238E27FC236}">
                <a16:creationId xmlns:a16="http://schemas.microsoft.com/office/drawing/2014/main" id="{8960D0E8-AFDB-AE7A-B1A3-9443DDB9CB28}"/>
              </a:ext>
            </a:extLst>
          </p:cNvPr>
          <p:cNvPicPr>
            <a:picLocks noRot="1" noChangeAspect="1"/>
          </p:cNvPicPr>
          <p:nvPr>
            <a:videoFile r:link="rId1"/>
          </p:nvPr>
        </p:nvPicPr>
        <p:blipFill>
          <a:blip r:embed="rId6"/>
          <a:stretch>
            <a:fillRect/>
          </a:stretch>
        </p:blipFill>
        <p:spPr>
          <a:xfrm>
            <a:off x="9286470" y="4565797"/>
            <a:ext cx="2540000" cy="1435100"/>
          </a:xfrm>
          <a:prstGeom prst="rect">
            <a:avLst/>
          </a:prstGeom>
        </p:spPr>
      </p:pic>
    </p:spTree>
    <p:extLst>
      <p:ext uri="{BB962C8B-B14F-4D97-AF65-F5344CB8AC3E}">
        <p14:creationId xmlns:p14="http://schemas.microsoft.com/office/powerpoint/2010/main" val="3963389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subTnLst>
                                    <p:audio>
                                      <p:cMediaNode vol="48000">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8"/>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8"/>
                                        </p:tgtEl>
                                      </p:cBhvr>
                                    </p:cmd>
                                  </p:childTnLst>
                                </p:cTn>
                              </p:par>
                            </p:childTnLst>
                          </p:cTn>
                        </p:par>
                      </p:childTnLst>
                    </p:cTn>
                  </p:par>
                </p:childTnLst>
              </p:cTn>
              <p:nextCondLst>
                <p:cond evt="onClick" delay="0">
                  <p:tgtEl>
                    <p:spTgt spid="8"/>
                  </p:tgtEl>
                </p:cond>
              </p:nextCondLst>
            </p:seq>
            <p:video>
              <p:cMediaNode vol="80000">
                <p:cTn id="17" fill="hold" display="0">
                  <p:stCondLst>
                    <p:cond delay="indefinite"/>
                  </p:stCondLst>
                </p:cTn>
                <p:tgtEl>
                  <p:spTgt spid="8"/>
                </p:tgtEl>
              </p:cMediaNode>
            </p:video>
          </p:childTnLst>
        </p:cTn>
      </p:par>
    </p:tnLst>
    <p:bldLst>
      <p:bldP spid="7"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EFF25-B7DE-5841-BFCD-00E406ACECF7}"/>
              </a:ext>
            </a:extLst>
          </p:cNvPr>
          <p:cNvSpPr>
            <a:spLocks noGrp="1"/>
          </p:cNvSpPr>
          <p:nvPr>
            <p:ph type="title"/>
          </p:nvPr>
        </p:nvSpPr>
        <p:spPr/>
        <p:txBody>
          <a:bodyPr/>
          <a:lstStyle/>
          <a:p>
            <a:r>
              <a:rPr lang="en-US" dirty="0"/>
              <a:t>Discussion &amp; Questions</a:t>
            </a:r>
          </a:p>
        </p:txBody>
      </p:sp>
      <p:sp>
        <p:nvSpPr>
          <p:cNvPr id="3" name="Text Placeholder 2">
            <a:extLst>
              <a:ext uri="{FF2B5EF4-FFF2-40B4-BE49-F238E27FC236}">
                <a16:creationId xmlns:a16="http://schemas.microsoft.com/office/drawing/2014/main" id="{DDE37330-12AF-8D00-3D14-EF61648CF1E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58D8A4D-0B23-FA13-0F04-B2CB37BAEB60}"/>
              </a:ext>
            </a:extLst>
          </p:cNvPr>
          <p:cNvSpPr>
            <a:spLocks noGrp="1"/>
          </p:cNvSpPr>
          <p:nvPr>
            <p:ph type="sldNum" sz="quarter" idx="12"/>
          </p:nvPr>
        </p:nvSpPr>
        <p:spPr/>
        <p:txBody>
          <a:bodyPr/>
          <a:lstStyle/>
          <a:p>
            <a:pPr>
              <a:defRPr/>
            </a:pPr>
            <a:fld id="{A26D7DA3-0CDF-44B5-B4A7-527CE4C4E8D8}" type="slidenum">
              <a:rPr lang="en-US" smtClean="0"/>
              <a:pPr>
                <a:defRPr/>
              </a:pPr>
              <a:t>32</a:t>
            </a:fld>
            <a:endParaRPr lang="en-US"/>
          </a:p>
        </p:txBody>
      </p:sp>
    </p:spTree>
    <p:extLst>
      <p:ext uri="{BB962C8B-B14F-4D97-AF65-F5344CB8AC3E}">
        <p14:creationId xmlns:p14="http://schemas.microsoft.com/office/powerpoint/2010/main" val="29766201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EFF25-B7DE-5841-BFCD-00E406ACECF7}"/>
              </a:ext>
            </a:extLst>
          </p:cNvPr>
          <p:cNvSpPr>
            <a:spLocks noGrp="1"/>
          </p:cNvSpPr>
          <p:nvPr>
            <p:ph type="title"/>
          </p:nvPr>
        </p:nvSpPr>
        <p:spPr/>
        <p:txBody>
          <a:bodyPr/>
          <a:lstStyle/>
          <a:p>
            <a:r>
              <a:rPr lang="en-US"/>
              <a:t>Thanks for participating!</a:t>
            </a:r>
          </a:p>
        </p:txBody>
      </p:sp>
      <p:sp>
        <p:nvSpPr>
          <p:cNvPr id="3" name="Text Placeholder 2">
            <a:extLst>
              <a:ext uri="{FF2B5EF4-FFF2-40B4-BE49-F238E27FC236}">
                <a16:creationId xmlns:a16="http://schemas.microsoft.com/office/drawing/2014/main" id="{DDE37330-12AF-8D00-3D14-EF61648CF1E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58D8A4D-0B23-FA13-0F04-B2CB37BAEB60}"/>
              </a:ext>
            </a:extLst>
          </p:cNvPr>
          <p:cNvSpPr>
            <a:spLocks noGrp="1"/>
          </p:cNvSpPr>
          <p:nvPr>
            <p:ph type="sldNum" sz="quarter" idx="12"/>
          </p:nvPr>
        </p:nvSpPr>
        <p:spPr/>
        <p:txBody>
          <a:bodyPr/>
          <a:lstStyle/>
          <a:p>
            <a:pPr>
              <a:defRPr/>
            </a:pPr>
            <a:fld id="{A26D7DA3-0CDF-44B5-B4A7-527CE4C4E8D8}" type="slidenum">
              <a:rPr lang="en-US" smtClean="0"/>
              <a:pPr>
                <a:defRPr/>
              </a:pPr>
              <a:t>33</a:t>
            </a:fld>
            <a:endParaRPr lang="en-US"/>
          </a:p>
        </p:txBody>
      </p:sp>
    </p:spTree>
    <p:extLst>
      <p:ext uri="{BB962C8B-B14F-4D97-AF65-F5344CB8AC3E}">
        <p14:creationId xmlns:p14="http://schemas.microsoft.com/office/powerpoint/2010/main" val="2641429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783BECE-A574-95C1-AAD1-D9B92E178C72}"/>
              </a:ext>
            </a:extLst>
          </p:cNvPr>
          <p:cNvSpPr>
            <a:spLocks noGrp="1"/>
          </p:cNvSpPr>
          <p:nvPr>
            <p:ph type="title"/>
          </p:nvPr>
        </p:nvSpPr>
        <p:spPr>
          <a:xfrm>
            <a:off x="457200" y="594359"/>
            <a:ext cx="3200400" cy="2286000"/>
          </a:xfrm>
        </p:spPr>
        <p:txBody>
          <a:bodyPr/>
          <a:lstStyle/>
          <a:p>
            <a:r>
              <a:rPr lang="en-US" sz="3600" b="0">
                <a:effectLst/>
              </a:rPr>
              <a:t>I. Watermaster Board Duties and Powers </a:t>
            </a:r>
            <a:br>
              <a:rPr lang="en-US" sz="5400" b="0" i="0">
                <a:effectLst/>
              </a:rPr>
            </a:br>
            <a:endParaRPr lang="en-US"/>
          </a:p>
        </p:txBody>
      </p:sp>
      <p:sp>
        <p:nvSpPr>
          <p:cNvPr id="10" name="Text Placeholder 3">
            <a:extLst>
              <a:ext uri="{FF2B5EF4-FFF2-40B4-BE49-F238E27FC236}">
                <a16:creationId xmlns:a16="http://schemas.microsoft.com/office/drawing/2014/main" id="{D61D2AA5-F768-CEEC-13E8-B750BA27953F}"/>
              </a:ext>
            </a:extLst>
          </p:cNvPr>
          <p:cNvSpPr>
            <a:spLocks noGrp="1"/>
          </p:cNvSpPr>
          <p:nvPr>
            <p:ph type="body" sz="half" idx="2"/>
          </p:nvPr>
        </p:nvSpPr>
        <p:spPr>
          <a:xfrm>
            <a:off x="457200" y="2926080"/>
            <a:ext cx="3200400" cy="3379124"/>
          </a:xfrm>
        </p:spPr>
        <p:txBody>
          <a:bodyPr/>
          <a:lstStyle/>
          <a:p>
            <a:endParaRPr lang="en-US"/>
          </a:p>
        </p:txBody>
      </p:sp>
      <p:sp>
        <p:nvSpPr>
          <p:cNvPr id="2" name="Slide Number Placeholder 1">
            <a:extLst>
              <a:ext uri="{FF2B5EF4-FFF2-40B4-BE49-F238E27FC236}">
                <a16:creationId xmlns:a16="http://schemas.microsoft.com/office/drawing/2014/main" id="{B73C4A3E-13E8-4C65-B930-98F92424B1DE}"/>
              </a:ext>
            </a:extLst>
          </p:cNvPr>
          <p:cNvSpPr>
            <a:spLocks noGrp="1"/>
          </p:cNvSpPr>
          <p:nvPr>
            <p:ph type="sldNum" sz="quarter" idx="12"/>
          </p:nvPr>
        </p:nvSpPr>
        <p:spPr>
          <a:xfrm>
            <a:off x="9900458" y="6459785"/>
            <a:ext cx="1312025" cy="365125"/>
          </a:xfrm>
        </p:spPr>
        <p:txBody>
          <a:bodyPr anchor="ctr">
            <a:normAutofit/>
          </a:bodyPr>
          <a:lstStyle/>
          <a:p>
            <a:pPr>
              <a:spcAft>
                <a:spcPts val="600"/>
              </a:spcAft>
              <a:defRPr/>
            </a:pPr>
            <a:fld id="{C52D3921-2985-401A-80DF-5E44EF48AB02}" type="slidenum">
              <a:rPr lang="en-US" smtClean="0"/>
              <a:pPr>
                <a:spcAft>
                  <a:spcPts val="600"/>
                </a:spcAft>
                <a:defRPr/>
              </a:pPr>
              <a:t>4</a:t>
            </a:fld>
            <a:endParaRPr lang="en-US"/>
          </a:p>
        </p:txBody>
      </p:sp>
      <p:graphicFrame>
        <p:nvGraphicFramePr>
          <p:cNvPr id="3" name="Table 2">
            <a:extLst>
              <a:ext uri="{FF2B5EF4-FFF2-40B4-BE49-F238E27FC236}">
                <a16:creationId xmlns:a16="http://schemas.microsoft.com/office/drawing/2014/main" id="{102596DE-5613-4C04-959B-DD3848E3DA96}"/>
              </a:ext>
            </a:extLst>
          </p:cNvPr>
          <p:cNvGraphicFramePr>
            <a:graphicFrameLocks noGrp="1"/>
          </p:cNvGraphicFramePr>
          <p:nvPr>
            <p:extLst>
              <p:ext uri="{D42A27DB-BD31-4B8C-83A1-F6EECF244321}">
                <p14:modId xmlns:p14="http://schemas.microsoft.com/office/powerpoint/2010/main" val="1182707497"/>
              </p:ext>
            </p:extLst>
          </p:nvPr>
        </p:nvGraphicFramePr>
        <p:xfrm>
          <a:off x="4878109" y="594359"/>
          <a:ext cx="6496724" cy="5519125"/>
        </p:xfrm>
        <a:graphic>
          <a:graphicData uri="http://schemas.openxmlformats.org/drawingml/2006/table">
            <a:tbl>
              <a:tblPr firstRow="1" bandRow="1">
                <a:tableStyleId>{3B4B98B0-60AC-42C2-AFA5-B58CD77FA1E5}</a:tableStyleId>
              </a:tblPr>
              <a:tblGrid>
                <a:gridCol w="2916678">
                  <a:extLst>
                    <a:ext uri="{9D8B030D-6E8A-4147-A177-3AD203B41FA5}">
                      <a16:colId xmlns:a16="http://schemas.microsoft.com/office/drawing/2014/main" val="3037948693"/>
                    </a:ext>
                  </a:extLst>
                </a:gridCol>
                <a:gridCol w="3580046">
                  <a:extLst>
                    <a:ext uri="{9D8B030D-6E8A-4147-A177-3AD203B41FA5}">
                      <a16:colId xmlns:a16="http://schemas.microsoft.com/office/drawing/2014/main" val="3993089410"/>
                    </a:ext>
                  </a:extLst>
                </a:gridCol>
              </a:tblGrid>
              <a:tr h="2186329">
                <a:tc>
                  <a:txBody>
                    <a:bodyPr/>
                    <a:lstStyle/>
                    <a:p>
                      <a:pPr algn="l" rtl="0" fontAlgn="base"/>
                      <a:r>
                        <a:rPr lang="en-US" sz="1500" b="0">
                          <a:effectLst/>
                        </a:rPr>
                        <a:t> </a:t>
                      </a:r>
                    </a:p>
                    <a:p>
                      <a:pPr algn="l" rtl="0" fontAlgn="base"/>
                      <a:r>
                        <a:rPr lang="en-US" sz="1500" b="0">
                          <a:effectLst/>
                        </a:rPr>
                        <a:t> </a:t>
                      </a:r>
                      <a:endParaRPr lang="en-US" sz="2500" b="0">
                        <a:effectLst/>
                      </a:endParaRPr>
                    </a:p>
                    <a:p>
                      <a:pPr algn="l" rtl="0" fontAlgn="base"/>
                      <a:r>
                        <a:rPr lang="en-US" sz="1500" b="0">
                          <a:effectLst/>
                        </a:rPr>
                        <a:t> </a:t>
                      </a:r>
                      <a:endParaRPr lang="en-US" sz="2500" b="0">
                        <a:effectLst/>
                      </a:endParaRPr>
                    </a:p>
                    <a:p>
                      <a:pPr algn="l" rtl="0" fontAlgn="base"/>
                      <a:r>
                        <a:rPr lang="en-US" sz="1500" b="0">
                          <a:effectLst/>
                        </a:rPr>
                        <a:t> </a:t>
                      </a:r>
                      <a:endParaRPr lang="en-US" sz="2500" b="0">
                        <a:effectLst/>
                      </a:endParaRPr>
                    </a:p>
                    <a:p>
                      <a:pPr algn="l" rtl="0" fontAlgn="base"/>
                      <a:r>
                        <a:rPr lang="en-US" sz="1500" b="0">
                          <a:effectLst/>
                        </a:rPr>
                        <a:t>Type of Actions </a:t>
                      </a:r>
                      <a:endParaRPr lang="en-US" sz="2500" b="0" i="0">
                        <a:effectLst/>
                      </a:endParaRPr>
                    </a:p>
                  </a:txBody>
                  <a:tcPr marL="66261" marR="66261" marT="33130" marB="33130"/>
                </a:tc>
                <a:tc>
                  <a:txBody>
                    <a:bodyPr/>
                    <a:lstStyle/>
                    <a:p>
                      <a:pPr algn="l" rtl="0" fontAlgn="base"/>
                      <a:r>
                        <a:rPr lang="en-US" sz="1500" b="0">
                          <a:effectLst/>
                        </a:rPr>
                        <a:t>Administer, Enforce &amp; Implement the Judgment and Physical Solution. </a:t>
                      </a:r>
                      <a:endParaRPr lang="en-US" sz="2500" b="0">
                        <a:effectLst/>
                      </a:endParaRPr>
                    </a:p>
                    <a:p>
                      <a:pPr algn="l" rtl="0" fontAlgn="base"/>
                      <a:r>
                        <a:rPr lang="en-US" sz="1500" b="0">
                          <a:effectLst/>
                        </a:rPr>
                        <a:t>Examples: </a:t>
                      </a:r>
                      <a:endParaRPr lang="en-US" sz="2500" b="0">
                        <a:effectLst/>
                      </a:endParaRPr>
                    </a:p>
                    <a:p>
                      <a:pPr algn="l" rtl="0" fontAlgn="base">
                        <a:buFont typeface="Arial" panose="020B0604020202020204" pitchFamily="34" charset="0"/>
                        <a:buChar char="•"/>
                      </a:pPr>
                      <a:r>
                        <a:rPr lang="en-US" sz="1500" b="0">
                          <a:effectLst/>
                        </a:rPr>
                        <a:t>Control and regulate storage </a:t>
                      </a:r>
                    </a:p>
                    <a:p>
                      <a:pPr algn="l" rtl="0" fontAlgn="base">
                        <a:buFont typeface="Arial" panose="020B0604020202020204" pitchFamily="34" charset="0"/>
                        <a:buChar char="•"/>
                      </a:pPr>
                      <a:r>
                        <a:rPr lang="en-US" sz="1500" b="0">
                          <a:effectLst/>
                        </a:rPr>
                        <a:t>Establish procedures and administer withdrawal and supplemental water replenishment </a:t>
                      </a:r>
                    </a:p>
                    <a:p>
                      <a:pPr algn="l" rtl="0" fontAlgn="base"/>
                      <a:r>
                        <a:rPr lang="en-US" sz="1500" b="0">
                          <a:effectLst/>
                        </a:rPr>
                        <a:t> </a:t>
                      </a:r>
                      <a:endParaRPr lang="en-US" sz="2500" b="0">
                        <a:effectLst/>
                      </a:endParaRPr>
                    </a:p>
                    <a:p>
                      <a:pPr algn="l" rtl="0" fontAlgn="base"/>
                      <a:r>
                        <a:rPr lang="en-US" sz="1500" b="0">
                          <a:effectLst/>
                        </a:rPr>
                        <a:t>Steward the Basin’s resources </a:t>
                      </a:r>
                      <a:endParaRPr lang="en-US" sz="2500" b="0" i="0">
                        <a:effectLst/>
                      </a:endParaRPr>
                    </a:p>
                  </a:txBody>
                  <a:tcPr marL="66261" marR="66261" marT="33130" marB="33130"/>
                </a:tc>
                <a:extLst>
                  <a:ext uri="{0D108BD9-81ED-4DB2-BD59-A6C34878D82A}">
                    <a16:rowId xmlns:a16="http://schemas.microsoft.com/office/drawing/2014/main" val="2535871488"/>
                  </a:ext>
                </a:extLst>
              </a:tr>
              <a:tr h="803676">
                <a:tc>
                  <a:txBody>
                    <a:bodyPr/>
                    <a:lstStyle/>
                    <a:p>
                      <a:pPr algn="l" rtl="0" fontAlgn="base"/>
                      <a:r>
                        <a:rPr lang="en-US" sz="1500" b="0">
                          <a:effectLst/>
                        </a:rPr>
                        <a:t> </a:t>
                      </a:r>
                    </a:p>
                    <a:p>
                      <a:pPr algn="l" rtl="0" fontAlgn="base"/>
                      <a:r>
                        <a:rPr lang="en-US" sz="1500" b="0">
                          <a:effectLst/>
                        </a:rPr>
                        <a:t>Pools and Advisory Committee Role </a:t>
                      </a:r>
                      <a:endParaRPr lang="en-US" sz="2500" b="0" i="0">
                        <a:effectLst/>
                      </a:endParaRPr>
                    </a:p>
                  </a:txBody>
                  <a:tcPr marL="66261" marR="66261" marT="33130" marB="33130"/>
                </a:tc>
                <a:tc>
                  <a:txBody>
                    <a:bodyPr/>
                    <a:lstStyle/>
                    <a:p>
                      <a:pPr algn="l" rtl="0" fontAlgn="base"/>
                      <a:r>
                        <a:rPr lang="en-US" sz="1500" b="0">
                          <a:effectLst/>
                        </a:rPr>
                        <a:t> </a:t>
                      </a:r>
                    </a:p>
                    <a:p>
                      <a:pPr algn="l" rtl="0" fontAlgn="base"/>
                      <a:r>
                        <a:rPr lang="en-US" sz="1500" b="0">
                          <a:effectLst/>
                        </a:rPr>
                        <a:t>Advice and assistance </a:t>
                      </a:r>
                      <a:endParaRPr lang="en-US" sz="2500" b="0" i="0">
                        <a:effectLst/>
                      </a:endParaRPr>
                    </a:p>
                  </a:txBody>
                  <a:tcPr marL="66261" marR="66261" marT="33130" marB="33130"/>
                </a:tc>
                <a:extLst>
                  <a:ext uri="{0D108BD9-81ED-4DB2-BD59-A6C34878D82A}">
                    <a16:rowId xmlns:a16="http://schemas.microsoft.com/office/drawing/2014/main" val="2023999343"/>
                  </a:ext>
                </a:extLst>
              </a:tr>
              <a:tr h="1264560">
                <a:tc>
                  <a:txBody>
                    <a:bodyPr/>
                    <a:lstStyle/>
                    <a:p>
                      <a:pPr algn="l" rtl="0" fontAlgn="base"/>
                      <a:r>
                        <a:rPr lang="en-US" sz="1500" b="0">
                          <a:effectLst/>
                        </a:rPr>
                        <a:t> </a:t>
                      </a:r>
                    </a:p>
                    <a:p>
                      <a:pPr algn="l" rtl="0" fontAlgn="base"/>
                      <a:r>
                        <a:rPr lang="en-US" sz="1500" b="0">
                          <a:effectLst/>
                        </a:rPr>
                        <a:t> </a:t>
                      </a:r>
                      <a:endParaRPr lang="en-US" sz="2500" b="0">
                        <a:effectLst/>
                      </a:endParaRPr>
                    </a:p>
                    <a:p>
                      <a:pPr algn="l" rtl="0" fontAlgn="base"/>
                      <a:r>
                        <a:rPr lang="en-US" sz="1500" b="0">
                          <a:effectLst/>
                        </a:rPr>
                        <a:t> </a:t>
                      </a:r>
                      <a:endParaRPr lang="en-US" sz="2500" b="0">
                        <a:effectLst/>
                      </a:endParaRPr>
                    </a:p>
                    <a:p>
                      <a:pPr algn="l" rtl="0" fontAlgn="base"/>
                      <a:r>
                        <a:rPr lang="en-US" sz="1500" b="0">
                          <a:effectLst/>
                        </a:rPr>
                        <a:t>Watermaster Board Role </a:t>
                      </a:r>
                      <a:endParaRPr lang="en-US" sz="2500" b="0" i="0">
                        <a:effectLst/>
                      </a:endParaRPr>
                    </a:p>
                  </a:txBody>
                  <a:tcPr marL="66261" marR="66261" marT="33130" marB="33130"/>
                </a:tc>
                <a:tc>
                  <a:txBody>
                    <a:bodyPr/>
                    <a:lstStyle/>
                    <a:p>
                      <a:pPr algn="l" rtl="0" fontAlgn="base"/>
                      <a:r>
                        <a:rPr lang="en-US" sz="1500" b="0">
                          <a:effectLst/>
                        </a:rPr>
                        <a:t> </a:t>
                      </a:r>
                    </a:p>
                    <a:p>
                      <a:pPr algn="l" rtl="0" fontAlgn="base"/>
                      <a:r>
                        <a:rPr lang="en-US" sz="1500" b="0">
                          <a:effectLst/>
                        </a:rPr>
                        <a:t> </a:t>
                      </a:r>
                      <a:endParaRPr lang="en-US" sz="2500" b="0">
                        <a:effectLst/>
                      </a:endParaRPr>
                    </a:p>
                    <a:p>
                      <a:pPr algn="l" rtl="0" fontAlgn="base"/>
                      <a:r>
                        <a:rPr lang="en-US" sz="1500" b="0">
                          <a:effectLst/>
                        </a:rPr>
                        <a:t> </a:t>
                      </a:r>
                      <a:endParaRPr lang="en-US" sz="2500" b="0">
                        <a:effectLst/>
                      </a:endParaRPr>
                    </a:p>
                    <a:p>
                      <a:pPr algn="l" rtl="0" fontAlgn="base"/>
                      <a:r>
                        <a:rPr lang="en-US" sz="1500" b="0">
                          <a:effectLst/>
                        </a:rPr>
                        <a:t>Approval; must notify the Advisory Committee </a:t>
                      </a:r>
                      <a:endParaRPr lang="en-US" sz="2500" b="0" i="0">
                        <a:effectLst/>
                      </a:endParaRPr>
                    </a:p>
                  </a:txBody>
                  <a:tcPr marL="66261" marR="66261" marT="33130" marB="33130"/>
                </a:tc>
                <a:extLst>
                  <a:ext uri="{0D108BD9-81ED-4DB2-BD59-A6C34878D82A}">
                    <a16:rowId xmlns:a16="http://schemas.microsoft.com/office/drawing/2014/main" val="2418616324"/>
                  </a:ext>
                </a:extLst>
              </a:tr>
              <a:tr h="1264560">
                <a:tc>
                  <a:txBody>
                    <a:bodyPr/>
                    <a:lstStyle/>
                    <a:p>
                      <a:pPr algn="l" rtl="0" fontAlgn="base"/>
                      <a:r>
                        <a:rPr lang="en-US" sz="1500" b="0" i="0">
                          <a:effectLst/>
                        </a:rPr>
                        <a:t>Appears on Staff Reports as</a:t>
                      </a:r>
                    </a:p>
                  </a:txBody>
                  <a:tcPr marL="66261" marR="66261" marT="33130" marB="33130" anchor="ctr"/>
                </a:tc>
                <a:tc>
                  <a:txBody>
                    <a:bodyPr/>
                    <a:lstStyle/>
                    <a:p>
                      <a:pPr algn="l" rtl="0" fontAlgn="base"/>
                      <a:r>
                        <a:rPr lang="en-US" sz="1500" b="0" i="0">
                          <a:effectLst/>
                          <a:latin typeface="+mn-lt"/>
                        </a:rPr>
                        <a:t>[Within WM Duties and Powers]</a:t>
                      </a:r>
                    </a:p>
                  </a:txBody>
                  <a:tcPr marL="66261" marR="66261" marT="33130" marB="33130" anchor="ctr"/>
                </a:tc>
                <a:extLst>
                  <a:ext uri="{0D108BD9-81ED-4DB2-BD59-A6C34878D82A}">
                    <a16:rowId xmlns:a16="http://schemas.microsoft.com/office/drawing/2014/main" val="4033866961"/>
                  </a:ext>
                </a:extLst>
              </a:tr>
            </a:tbl>
          </a:graphicData>
        </a:graphic>
      </p:graphicFrame>
    </p:spTree>
    <p:extLst>
      <p:ext uri="{BB962C8B-B14F-4D97-AF65-F5344CB8AC3E}">
        <p14:creationId xmlns:p14="http://schemas.microsoft.com/office/powerpoint/2010/main" val="3989562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CB4F1-1C55-481F-B896-6BC03D702D7B}"/>
              </a:ext>
            </a:extLst>
          </p:cNvPr>
          <p:cNvSpPr>
            <a:spLocks noGrp="1"/>
          </p:cNvSpPr>
          <p:nvPr>
            <p:ph type="title"/>
          </p:nvPr>
        </p:nvSpPr>
        <p:spPr/>
        <p:txBody>
          <a:bodyPr/>
          <a:lstStyle/>
          <a:p>
            <a:r>
              <a:rPr lang="en-US"/>
              <a:t>Examples</a:t>
            </a:r>
          </a:p>
        </p:txBody>
      </p:sp>
      <p:sp>
        <p:nvSpPr>
          <p:cNvPr id="3" name="Content Placeholder 2">
            <a:extLst>
              <a:ext uri="{FF2B5EF4-FFF2-40B4-BE49-F238E27FC236}">
                <a16:creationId xmlns:a16="http://schemas.microsoft.com/office/drawing/2014/main" id="{B1A1A540-DC0D-4546-BE2F-5CCF35D978D0}"/>
              </a:ext>
            </a:extLst>
          </p:cNvPr>
          <p:cNvSpPr>
            <a:spLocks noGrp="1"/>
          </p:cNvSpPr>
          <p:nvPr>
            <p:ph idx="1"/>
          </p:nvPr>
        </p:nvSpPr>
        <p:spPr/>
        <p:txBody>
          <a:bodyPr>
            <a:normAutofit/>
          </a:bodyPr>
          <a:lstStyle/>
          <a:p>
            <a:r>
              <a:rPr lang="en-US" sz="2800"/>
              <a:t>Water transfers and water transactions</a:t>
            </a:r>
          </a:p>
          <a:p>
            <a:r>
              <a:rPr lang="en-US" sz="2800"/>
              <a:t>Storage Agreements</a:t>
            </a:r>
          </a:p>
          <a:p>
            <a:r>
              <a:rPr lang="en-US" sz="2800"/>
              <a:t>Recharge applications</a:t>
            </a:r>
          </a:p>
          <a:p>
            <a:r>
              <a:rPr lang="en-US" sz="2800"/>
              <a:t>Reports to regulatory bodies</a:t>
            </a:r>
          </a:p>
          <a:p>
            <a:pPr marL="0" indent="0">
              <a:buNone/>
            </a:pPr>
            <a:endParaRPr lang="en-US" sz="2800"/>
          </a:p>
        </p:txBody>
      </p:sp>
      <p:sp>
        <p:nvSpPr>
          <p:cNvPr id="4" name="Slide Number Placeholder 3">
            <a:extLst>
              <a:ext uri="{FF2B5EF4-FFF2-40B4-BE49-F238E27FC236}">
                <a16:creationId xmlns:a16="http://schemas.microsoft.com/office/drawing/2014/main" id="{24F3C4CF-3C1F-48AA-B7B0-54AC2A0A4325}"/>
              </a:ext>
            </a:extLst>
          </p:cNvPr>
          <p:cNvSpPr>
            <a:spLocks noGrp="1"/>
          </p:cNvSpPr>
          <p:nvPr>
            <p:ph type="sldNum" sz="quarter" idx="12"/>
          </p:nvPr>
        </p:nvSpPr>
        <p:spPr/>
        <p:txBody>
          <a:bodyPr/>
          <a:lstStyle/>
          <a:p>
            <a:pPr>
              <a:defRPr/>
            </a:pPr>
            <a:fld id="{7E777F78-1ED5-4261-B752-08BD7507AB08}" type="slidenum">
              <a:rPr lang="en-US" smtClean="0"/>
              <a:pPr>
                <a:defRPr/>
              </a:pPr>
              <a:t>5</a:t>
            </a:fld>
            <a:endParaRPr lang="en-US"/>
          </a:p>
        </p:txBody>
      </p:sp>
    </p:spTree>
    <p:extLst>
      <p:ext uri="{BB962C8B-B14F-4D97-AF65-F5344CB8AC3E}">
        <p14:creationId xmlns:p14="http://schemas.microsoft.com/office/powerpoint/2010/main" val="4144841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783BECE-A574-95C1-AAD1-D9B92E178C72}"/>
              </a:ext>
            </a:extLst>
          </p:cNvPr>
          <p:cNvSpPr>
            <a:spLocks noGrp="1"/>
          </p:cNvSpPr>
          <p:nvPr>
            <p:ph type="title"/>
          </p:nvPr>
        </p:nvSpPr>
        <p:spPr>
          <a:xfrm>
            <a:off x="457200" y="594359"/>
            <a:ext cx="3200400" cy="2286000"/>
          </a:xfrm>
        </p:spPr>
        <p:txBody>
          <a:bodyPr/>
          <a:lstStyle/>
          <a:p>
            <a:r>
              <a:rPr lang="en-US" sz="3600" b="0">
                <a:effectLst/>
              </a:rPr>
              <a:t>I. Watermaster Board Duties and Powers </a:t>
            </a:r>
            <a:br>
              <a:rPr lang="en-US" sz="5400" b="0" i="0">
                <a:effectLst/>
              </a:rPr>
            </a:br>
            <a:endParaRPr lang="en-US"/>
          </a:p>
        </p:txBody>
      </p:sp>
      <p:sp>
        <p:nvSpPr>
          <p:cNvPr id="10" name="Text Placeholder 3">
            <a:extLst>
              <a:ext uri="{FF2B5EF4-FFF2-40B4-BE49-F238E27FC236}">
                <a16:creationId xmlns:a16="http://schemas.microsoft.com/office/drawing/2014/main" id="{D61D2AA5-F768-CEEC-13E8-B750BA27953F}"/>
              </a:ext>
            </a:extLst>
          </p:cNvPr>
          <p:cNvSpPr>
            <a:spLocks noGrp="1"/>
          </p:cNvSpPr>
          <p:nvPr>
            <p:ph type="body" sz="half" idx="2"/>
          </p:nvPr>
        </p:nvSpPr>
        <p:spPr>
          <a:xfrm>
            <a:off x="457200" y="2926080"/>
            <a:ext cx="3200400" cy="3379124"/>
          </a:xfrm>
        </p:spPr>
        <p:txBody>
          <a:bodyPr>
            <a:normAutofit/>
          </a:bodyPr>
          <a:lstStyle/>
          <a:p>
            <a:r>
              <a:rPr lang="en-US" sz="3200"/>
              <a:t>Example (Pools):</a:t>
            </a:r>
          </a:p>
        </p:txBody>
      </p:sp>
      <p:sp>
        <p:nvSpPr>
          <p:cNvPr id="2" name="Slide Number Placeholder 1">
            <a:extLst>
              <a:ext uri="{FF2B5EF4-FFF2-40B4-BE49-F238E27FC236}">
                <a16:creationId xmlns:a16="http://schemas.microsoft.com/office/drawing/2014/main" id="{B73C4A3E-13E8-4C65-B930-98F92424B1DE}"/>
              </a:ext>
            </a:extLst>
          </p:cNvPr>
          <p:cNvSpPr>
            <a:spLocks noGrp="1"/>
          </p:cNvSpPr>
          <p:nvPr>
            <p:ph type="sldNum" sz="quarter" idx="12"/>
          </p:nvPr>
        </p:nvSpPr>
        <p:spPr>
          <a:xfrm>
            <a:off x="9900458" y="6459785"/>
            <a:ext cx="1312025" cy="365125"/>
          </a:xfrm>
        </p:spPr>
        <p:txBody>
          <a:bodyPr anchor="ctr">
            <a:normAutofit/>
          </a:bodyPr>
          <a:lstStyle/>
          <a:p>
            <a:pPr>
              <a:spcAft>
                <a:spcPts val="600"/>
              </a:spcAft>
              <a:defRPr/>
            </a:pPr>
            <a:fld id="{C52D3921-2985-401A-80DF-5E44EF48AB02}" type="slidenum">
              <a:rPr lang="en-US" smtClean="0"/>
              <a:pPr>
                <a:spcAft>
                  <a:spcPts val="600"/>
                </a:spcAft>
                <a:defRPr/>
              </a:pPr>
              <a:t>6</a:t>
            </a:fld>
            <a:endParaRPr lang="en-US"/>
          </a:p>
        </p:txBody>
      </p:sp>
      <p:pic>
        <p:nvPicPr>
          <p:cNvPr id="4" name="Picture 3">
            <a:extLst>
              <a:ext uri="{FF2B5EF4-FFF2-40B4-BE49-F238E27FC236}">
                <a16:creationId xmlns:a16="http://schemas.microsoft.com/office/drawing/2014/main" id="{69C2A257-5F91-4069-9DB4-6664564B09C9}"/>
              </a:ext>
            </a:extLst>
          </p:cNvPr>
          <p:cNvPicPr>
            <a:picLocks noChangeAspect="1"/>
          </p:cNvPicPr>
          <p:nvPr/>
        </p:nvPicPr>
        <p:blipFill>
          <a:blip r:embed="rId2"/>
          <a:stretch>
            <a:fillRect/>
          </a:stretch>
        </p:blipFill>
        <p:spPr>
          <a:xfrm>
            <a:off x="4129021" y="0"/>
            <a:ext cx="6617230" cy="5422118"/>
          </a:xfrm>
          <a:prstGeom prst="rect">
            <a:avLst/>
          </a:prstGeom>
        </p:spPr>
      </p:pic>
      <p:pic>
        <p:nvPicPr>
          <p:cNvPr id="7" name="Picture 6">
            <a:extLst>
              <a:ext uri="{FF2B5EF4-FFF2-40B4-BE49-F238E27FC236}">
                <a16:creationId xmlns:a16="http://schemas.microsoft.com/office/drawing/2014/main" id="{EF83842C-80DC-45FE-B37C-68E4BE52D24C}"/>
              </a:ext>
            </a:extLst>
          </p:cNvPr>
          <p:cNvPicPr>
            <a:picLocks noChangeAspect="1"/>
          </p:cNvPicPr>
          <p:nvPr/>
        </p:nvPicPr>
        <p:blipFill>
          <a:blip r:embed="rId3"/>
          <a:stretch>
            <a:fillRect/>
          </a:stretch>
        </p:blipFill>
        <p:spPr>
          <a:xfrm>
            <a:off x="4129021" y="5593900"/>
            <a:ext cx="6858957" cy="981212"/>
          </a:xfrm>
          <a:prstGeom prst="rect">
            <a:avLst/>
          </a:prstGeom>
        </p:spPr>
      </p:pic>
      <p:sp>
        <p:nvSpPr>
          <p:cNvPr id="9" name="Rectangle 8">
            <a:extLst>
              <a:ext uri="{FF2B5EF4-FFF2-40B4-BE49-F238E27FC236}">
                <a16:creationId xmlns:a16="http://schemas.microsoft.com/office/drawing/2014/main" id="{70063873-2F1E-4139-8FF9-E4350737AE55}"/>
              </a:ext>
            </a:extLst>
          </p:cNvPr>
          <p:cNvSpPr/>
          <p:nvPr/>
        </p:nvSpPr>
        <p:spPr>
          <a:xfrm>
            <a:off x="5948737" y="6084506"/>
            <a:ext cx="3308279" cy="662388"/>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2865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7"/>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783BECE-A574-95C1-AAD1-D9B92E178C72}"/>
              </a:ext>
            </a:extLst>
          </p:cNvPr>
          <p:cNvSpPr>
            <a:spLocks noGrp="1"/>
          </p:cNvSpPr>
          <p:nvPr>
            <p:ph type="title"/>
          </p:nvPr>
        </p:nvSpPr>
        <p:spPr>
          <a:xfrm>
            <a:off x="457200" y="594359"/>
            <a:ext cx="3200400" cy="2286000"/>
          </a:xfrm>
        </p:spPr>
        <p:txBody>
          <a:bodyPr/>
          <a:lstStyle/>
          <a:p>
            <a:r>
              <a:rPr lang="en-US" sz="3600" b="0">
                <a:effectLst/>
              </a:rPr>
              <a:t>I. Watermaster Board Duties and Powers </a:t>
            </a:r>
            <a:br>
              <a:rPr lang="en-US" sz="5400" b="0" i="0">
                <a:effectLst/>
              </a:rPr>
            </a:br>
            <a:endParaRPr lang="en-US"/>
          </a:p>
        </p:txBody>
      </p:sp>
      <p:sp>
        <p:nvSpPr>
          <p:cNvPr id="10" name="Text Placeholder 3">
            <a:extLst>
              <a:ext uri="{FF2B5EF4-FFF2-40B4-BE49-F238E27FC236}">
                <a16:creationId xmlns:a16="http://schemas.microsoft.com/office/drawing/2014/main" id="{D61D2AA5-F768-CEEC-13E8-B750BA27953F}"/>
              </a:ext>
            </a:extLst>
          </p:cNvPr>
          <p:cNvSpPr>
            <a:spLocks noGrp="1"/>
          </p:cNvSpPr>
          <p:nvPr>
            <p:ph type="body" sz="half" idx="2"/>
          </p:nvPr>
        </p:nvSpPr>
        <p:spPr>
          <a:xfrm>
            <a:off x="457200" y="2926080"/>
            <a:ext cx="3200400" cy="3379124"/>
          </a:xfrm>
        </p:spPr>
        <p:txBody>
          <a:bodyPr>
            <a:normAutofit/>
          </a:bodyPr>
          <a:lstStyle/>
          <a:p>
            <a:r>
              <a:rPr lang="en-US" sz="3200"/>
              <a:t>Example (AC):</a:t>
            </a:r>
          </a:p>
        </p:txBody>
      </p:sp>
      <p:sp>
        <p:nvSpPr>
          <p:cNvPr id="2" name="Slide Number Placeholder 1">
            <a:extLst>
              <a:ext uri="{FF2B5EF4-FFF2-40B4-BE49-F238E27FC236}">
                <a16:creationId xmlns:a16="http://schemas.microsoft.com/office/drawing/2014/main" id="{B73C4A3E-13E8-4C65-B930-98F92424B1DE}"/>
              </a:ext>
            </a:extLst>
          </p:cNvPr>
          <p:cNvSpPr>
            <a:spLocks noGrp="1"/>
          </p:cNvSpPr>
          <p:nvPr>
            <p:ph type="sldNum" sz="quarter" idx="12"/>
          </p:nvPr>
        </p:nvSpPr>
        <p:spPr>
          <a:xfrm>
            <a:off x="9900458" y="6459785"/>
            <a:ext cx="1312025" cy="365125"/>
          </a:xfrm>
        </p:spPr>
        <p:txBody>
          <a:bodyPr anchor="ctr">
            <a:normAutofit/>
          </a:bodyPr>
          <a:lstStyle/>
          <a:p>
            <a:pPr>
              <a:spcAft>
                <a:spcPts val="600"/>
              </a:spcAft>
              <a:defRPr/>
            </a:pPr>
            <a:fld id="{C52D3921-2985-401A-80DF-5E44EF48AB02}" type="slidenum">
              <a:rPr lang="en-US" smtClean="0"/>
              <a:pPr>
                <a:spcAft>
                  <a:spcPts val="600"/>
                </a:spcAft>
                <a:defRPr/>
              </a:pPr>
              <a:t>7</a:t>
            </a:fld>
            <a:endParaRPr lang="en-US"/>
          </a:p>
        </p:txBody>
      </p:sp>
      <p:pic>
        <p:nvPicPr>
          <p:cNvPr id="4" name="Picture 3">
            <a:extLst>
              <a:ext uri="{FF2B5EF4-FFF2-40B4-BE49-F238E27FC236}">
                <a16:creationId xmlns:a16="http://schemas.microsoft.com/office/drawing/2014/main" id="{2D29811D-D643-7DF0-CCCA-88181043B8E3}"/>
              </a:ext>
            </a:extLst>
          </p:cNvPr>
          <p:cNvPicPr>
            <a:picLocks noChangeAspect="1"/>
          </p:cNvPicPr>
          <p:nvPr/>
        </p:nvPicPr>
        <p:blipFill>
          <a:blip r:embed="rId2"/>
          <a:stretch>
            <a:fillRect/>
          </a:stretch>
        </p:blipFill>
        <p:spPr>
          <a:xfrm>
            <a:off x="4159360" y="0"/>
            <a:ext cx="6245296" cy="5033727"/>
          </a:xfrm>
          <a:prstGeom prst="rect">
            <a:avLst/>
          </a:prstGeom>
        </p:spPr>
      </p:pic>
      <p:pic>
        <p:nvPicPr>
          <p:cNvPr id="7" name="Picture 6">
            <a:extLst>
              <a:ext uri="{FF2B5EF4-FFF2-40B4-BE49-F238E27FC236}">
                <a16:creationId xmlns:a16="http://schemas.microsoft.com/office/drawing/2014/main" id="{56653E83-35D3-C34E-E341-CB0B3D9FDFB0}"/>
              </a:ext>
            </a:extLst>
          </p:cNvPr>
          <p:cNvPicPr>
            <a:picLocks noChangeAspect="1"/>
          </p:cNvPicPr>
          <p:nvPr/>
        </p:nvPicPr>
        <p:blipFill>
          <a:blip r:embed="rId3"/>
          <a:stretch>
            <a:fillRect/>
          </a:stretch>
        </p:blipFill>
        <p:spPr>
          <a:xfrm>
            <a:off x="4159360" y="4718159"/>
            <a:ext cx="6694406" cy="2057194"/>
          </a:xfrm>
          <a:prstGeom prst="rect">
            <a:avLst/>
          </a:prstGeom>
        </p:spPr>
      </p:pic>
    </p:spTree>
    <p:extLst>
      <p:ext uri="{BB962C8B-B14F-4D97-AF65-F5344CB8AC3E}">
        <p14:creationId xmlns:p14="http://schemas.microsoft.com/office/powerpoint/2010/main" val="1034510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783BECE-A574-95C1-AAD1-D9B92E178C72}"/>
              </a:ext>
            </a:extLst>
          </p:cNvPr>
          <p:cNvSpPr>
            <a:spLocks noGrp="1"/>
          </p:cNvSpPr>
          <p:nvPr>
            <p:ph type="title"/>
          </p:nvPr>
        </p:nvSpPr>
        <p:spPr>
          <a:xfrm>
            <a:off x="457200" y="594359"/>
            <a:ext cx="3200400" cy="2286000"/>
          </a:xfrm>
        </p:spPr>
        <p:txBody>
          <a:bodyPr/>
          <a:lstStyle/>
          <a:p>
            <a:r>
              <a:rPr lang="en-US" sz="3600" b="0">
                <a:effectLst/>
              </a:rPr>
              <a:t>I. Watermaster Board Duties and Powers </a:t>
            </a:r>
            <a:br>
              <a:rPr lang="en-US" sz="5400" b="0" i="0">
                <a:effectLst/>
              </a:rPr>
            </a:br>
            <a:endParaRPr lang="en-US"/>
          </a:p>
        </p:txBody>
      </p:sp>
      <p:sp>
        <p:nvSpPr>
          <p:cNvPr id="10" name="Text Placeholder 3">
            <a:extLst>
              <a:ext uri="{FF2B5EF4-FFF2-40B4-BE49-F238E27FC236}">
                <a16:creationId xmlns:a16="http://schemas.microsoft.com/office/drawing/2014/main" id="{D61D2AA5-F768-CEEC-13E8-B750BA27953F}"/>
              </a:ext>
            </a:extLst>
          </p:cNvPr>
          <p:cNvSpPr>
            <a:spLocks noGrp="1"/>
          </p:cNvSpPr>
          <p:nvPr>
            <p:ph type="body" sz="half" idx="2"/>
          </p:nvPr>
        </p:nvSpPr>
        <p:spPr>
          <a:xfrm>
            <a:off x="457200" y="2926080"/>
            <a:ext cx="3200400" cy="3379124"/>
          </a:xfrm>
        </p:spPr>
        <p:txBody>
          <a:bodyPr>
            <a:normAutofit/>
          </a:bodyPr>
          <a:lstStyle/>
          <a:p>
            <a:r>
              <a:rPr lang="en-US" sz="3200"/>
              <a:t>Example (Board):</a:t>
            </a:r>
          </a:p>
        </p:txBody>
      </p:sp>
      <p:sp>
        <p:nvSpPr>
          <p:cNvPr id="2" name="Slide Number Placeholder 1">
            <a:extLst>
              <a:ext uri="{FF2B5EF4-FFF2-40B4-BE49-F238E27FC236}">
                <a16:creationId xmlns:a16="http://schemas.microsoft.com/office/drawing/2014/main" id="{B73C4A3E-13E8-4C65-B930-98F92424B1DE}"/>
              </a:ext>
            </a:extLst>
          </p:cNvPr>
          <p:cNvSpPr>
            <a:spLocks noGrp="1"/>
          </p:cNvSpPr>
          <p:nvPr>
            <p:ph type="sldNum" sz="quarter" idx="12"/>
          </p:nvPr>
        </p:nvSpPr>
        <p:spPr>
          <a:xfrm>
            <a:off x="9900458" y="6459785"/>
            <a:ext cx="1312025" cy="365125"/>
          </a:xfrm>
        </p:spPr>
        <p:txBody>
          <a:bodyPr anchor="ctr">
            <a:normAutofit/>
          </a:bodyPr>
          <a:lstStyle/>
          <a:p>
            <a:pPr>
              <a:spcAft>
                <a:spcPts val="600"/>
              </a:spcAft>
              <a:defRPr/>
            </a:pPr>
            <a:fld id="{C52D3921-2985-401A-80DF-5E44EF48AB02}" type="slidenum">
              <a:rPr lang="en-US" smtClean="0"/>
              <a:pPr>
                <a:spcAft>
                  <a:spcPts val="600"/>
                </a:spcAft>
                <a:defRPr/>
              </a:pPr>
              <a:t>8</a:t>
            </a:fld>
            <a:endParaRPr lang="en-US"/>
          </a:p>
        </p:txBody>
      </p:sp>
      <p:pic>
        <p:nvPicPr>
          <p:cNvPr id="5" name="Picture 4">
            <a:extLst>
              <a:ext uri="{FF2B5EF4-FFF2-40B4-BE49-F238E27FC236}">
                <a16:creationId xmlns:a16="http://schemas.microsoft.com/office/drawing/2014/main" id="{D8514D45-910F-4AD1-A623-4DDD733D61F2}"/>
              </a:ext>
            </a:extLst>
          </p:cNvPr>
          <p:cNvPicPr>
            <a:picLocks noChangeAspect="1"/>
          </p:cNvPicPr>
          <p:nvPr/>
        </p:nvPicPr>
        <p:blipFill>
          <a:blip r:embed="rId2"/>
          <a:stretch>
            <a:fillRect/>
          </a:stretch>
        </p:blipFill>
        <p:spPr>
          <a:xfrm>
            <a:off x="4569406" y="51099"/>
            <a:ext cx="5947293" cy="4756969"/>
          </a:xfrm>
          <a:prstGeom prst="rect">
            <a:avLst/>
          </a:prstGeom>
        </p:spPr>
      </p:pic>
      <p:pic>
        <p:nvPicPr>
          <p:cNvPr id="11" name="Picture 10">
            <a:extLst>
              <a:ext uri="{FF2B5EF4-FFF2-40B4-BE49-F238E27FC236}">
                <a16:creationId xmlns:a16="http://schemas.microsoft.com/office/drawing/2014/main" id="{677808E4-655C-4B35-9125-AE9CE9937D1C}"/>
              </a:ext>
            </a:extLst>
          </p:cNvPr>
          <p:cNvPicPr>
            <a:picLocks noChangeAspect="1"/>
          </p:cNvPicPr>
          <p:nvPr/>
        </p:nvPicPr>
        <p:blipFill>
          <a:blip r:embed="rId3"/>
          <a:stretch>
            <a:fillRect/>
          </a:stretch>
        </p:blipFill>
        <p:spPr>
          <a:xfrm>
            <a:off x="4447938" y="4880971"/>
            <a:ext cx="6344123" cy="1834768"/>
          </a:xfrm>
          <a:prstGeom prst="rect">
            <a:avLst/>
          </a:prstGeom>
        </p:spPr>
      </p:pic>
    </p:spTree>
    <p:extLst>
      <p:ext uri="{BB962C8B-B14F-4D97-AF65-F5344CB8AC3E}">
        <p14:creationId xmlns:p14="http://schemas.microsoft.com/office/powerpoint/2010/main" val="2025991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940F51-357D-4528-BF07-41844730FF26}"/>
              </a:ext>
            </a:extLst>
          </p:cNvPr>
          <p:cNvSpPr>
            <a:spLocks noGrp="1"/>
          </p:cNvSpPr>
          <p:nvPr>
            <p:ph type="sldNum" sz="quarter" idx="12"/>
          </p:nvPr>
        </p:nvSpPr>
        <p:spPr/>
        <p:txBody>
          <a:bodyPr/>
          <a:lstStyle/>
          <a:p>
            <a:pPr>
              <a:defRPr/>
            </a:pPr>
            <a:fld id="{C52D3921-2985-401A-80DF-5E44EF48AB02}" type="slidenum">
              <a:rPr lang="en-US" smtClean="0"/>
              <a:pPr>
                <a:defRPr/>
              </a:pPr>
              <a:t>9</a:t>
            </a:fld>
            <a:endParaRPr lang="en-US"/>
          </a:p>
        </p:txBody>
      </p:sp>
      <p:graphicFrame>
        <p:nvGraphicFramePr>
          <p:cNvPr id="4" name="Table 3">
            <a:extLst>
              <a:ext uri="{FF2B5EF4-FFF2-40B4-BE49-F238E27FC236}">
                <a16:creationId xmlns:a16="http://schemas.microsoft.com/office/drawing/2014/main" id="{A9CC48ED-85FC-4910-9A7C-E01BE5972FC9}"/>
              </a:ext>
            </a:extLst>
          </p:cNvPr>
          <p:cNvGraphicFramePr>
            <a:graphicFrameLocks noGrp="1"/>
          </p:cNvGraphicFramePr>
          <p:nvPr/>
        </p:nvGraphicFramePr>
        <p:xfrm>
          <a:off x="527126" y="0"/>
          <a:ext cx="11424619" cy="6323430"/>
        </p:xfrm>
        <a:graphic>
          <a:graphicData uri="http://schemas.openxmlformats.org/drawingml/2006/table">
            <a:tbl>
              <a:tblPr/>
              <a:tblGrid>
                <a:gridCol w="1717426">
                  <a:extLst>
                    <a:ext uri="{9D8B030D-6E8A-4147-A177-3AD203B41FA5}">
                      <a16:colId xmlns:a16="http://schemas.microsoft.com/office/drawing/2014/main" val="3378259968"/>
                    </a:ext>
                  </a:extLst>
                </a:gridCol>
                <a:gridCol w="2165451">
                  <a:extLst>
                    <a:ext uri="{9D8B030D-6E8A-4147-A177-3AD203B41FA5}">
                      <a16:colId xmlns:a16="http://schemas.microsoft.com/office/drawing/2014/main" val="3488522914"/>
                    </a:ext>
                  </a:extLst>
                </a:gridCol>
                <a:gridCol w="1866767">
                  <a:extLst>
                    <a:ext uri="{9D8B030D-6E8A-4147-A177-3AD203B41FA5}">
                      <a16:colId xmlns:a16="http://schemas.microsoft.com/office/drawing/2014/main" val="1737006843"/>
                    </a:ext>
                  </a:extLst>
                </a:gridCol>
                <a:gridCol w="3136170">
                  <a:extLst>
                    <a:ext uri="{9D8B030D-6E8A-4147-A177-3AD203B41FA5}">
                      <a16:colId xmlns:a16="http://schemas.microsoft.com/office/drawing/2014/main" val="2111171622"/>
                    </a:ext>
                  </a:extLst>
                </a:gridCol>
                <a:gridCol w="2538805">
                  <a:extLst>
                    <a:ext uri="{9D8B030D-6E8A-4147-A177-3AD203B41FA5}">
                      <a16:colId xmlns:a16="http://schemas.microsoft.com/office/drawing/2014/main" val="812515369"/>
                    </a:ext>
                  </a:extLst>
                </a:gridCol>
              </a:tblGrid>
              <a:tr h="265493">
                <a:tc gridSpan="5">
                  <a:txBody>
                    <a:bodyPr/>
                    <a:lstStyle/>
                    <a:p>
                      <a:pPr algn="ctr" rtl="0" fontAlgn="base"/>
                      <a:r>
                        <a:rPr lang="en-US" sz="1600" b="0" i="0">
                          <a:solidFill>
                            <a:srgbClr val="FFFFFF"/>
                          </a:solidFill>
                          <a:effectLst/>
                          <a:latin typeface="Gill Sans MT" panose="020B0502020104020203" pitchFamily="34" charset="0"/>
                        </a:rPr>
                        <a:t>Watermaster and Advisory Committee Respective Roles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77787372"/>
                  </a:ext>
                </a:extLst>
              </a:tr>
              <a:tr h="517712">
                <a:tc>
                  <a:txBody>
                    <a:bodyPr/>
                    <a:lstStyle/>
                    <a:p>
                      <a:pPr algn="ctr" rtl="0" fontAlgn="base"/>
                      <a:r>
                        <a:rPr lang="en-US" sz="1200" b="0" i="0">
                          <a:effectLst/>
                          <a:latin typeface="Gill Sans MT" panose="020B0502020104020203" pitchFamily="34" charset="0"/>
                        </a:rPr>
                        <a:t> </a:t>
                      </a: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en-US" sz="1200" b="0" i="0">
                          <a:effectLst/>
                          <a:latin typeface="Gill Sans MT" panose="020B0502020104020203" pitchFamily="34" charset="0"/>
                        </a:rPr>
                        <a:t>I. Watermaster Board Duties and Powers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en-US" sz="1200" b="0" i="0">
                          <a:effectLst/>
                          <a:latin typeface="Gill Sans MT" panose="020B0502020104020203" pitchFamily="34" charset="0"/>
                        </a:rPr>
                        <a:t>II. Watermaster Board Discretionary Function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en-US" sz="1200" b="0" i="0">
                          <a:effectLst/>
                          <a:latin typeface="Gill Sans MT" panose="020B0502020104020203" pitchFamily="34" charset="0"/>
                        </a:rPr>
                        <a:t>III. Upon Advisory Committee Recommendation or Advice, or Pool Committee Requirement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en-US" sz="1200" b="0" i="0">
                          <a:effectLst/>
                          <a:latin typeface="Gill Sans MT" panose="020B0502020104020203" pitchFamily="34" charset="0"/>
                        </a:rPr>
                        <a:t>IV. Other Watermaster Functions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7597537"/>
                  </a:ext>
                </a:extLst>
              </a:tr>
              <a:tr h="2562016">
                <a:tc>
                  <a:txBody>
                    <a:bodyPr/>
                    <a:lstStyle/>
                    <a:p>
                      <a:pPr algn="l" rtl="0" fontAlgn="base"/>
                      <a:r>
                        <a:rPr lang="en-US" sz="1200" b="0" i="0">
                          <a:effectLst/>
                          <a:latin typeface="Gill Sans MT" panose="020B0502020104020203" pitchFamily="34" charset="0"/>
                        </a:rPr>
                        <a:t> </a:t>
                      </a: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Type of Actions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200" b="0" i="0">
                          <a:effectLst/>
                          <a:latin typeface="Gill Sans MT" panose="020B0502020104020203" pitchFamily="34" charset="0"/>
                        </a:rPr>
                        <a:t>Administer, Enforce &amp; Implement the Judgment and Physical Solution. </a:t>
                      </a:r>
                      <a:endParaRPr lang="en-US" sz="2000" b="0" i="0">
                        <a:effectLst/>
                      </a:endParaRPr>
                    </a:p>
                    <a:p>
                      <a:pPr algn="l" rtl="0" fontAlgn="base"/>
                      <a:r>
                        <a:rPr lang="en-US" sz="1200" b="0" i="0">
                          <a:effectLst/>
                          <a:latin typeface="Gill Sans MT" panose="020B0502020104020203" pitchFamily="34" charset="0"/>
                        </a:rPr>
                        <a:t>Examples: </a:t>
                      </a:r>
                      <a:endParaRPr lang="en-US" sz="2000" b="0" i="0">
                        <a:effectLst/>
                      </a:endParaRPr>
                    </a:p>
                    <a:p>
                      <a:pPr algn="l" rtl="0" fontAlgn="base">
                        <a:buFont typeface="Arial" panose="020B0604020202020204" pitchFamily="34" charset="0"/>
                        <a:buChar char="•"/>
                      </a:pPr>
                      <a:r>
                        <a:rPr lang="en-US" sz="1200" b="0" i="0">
                          <a:effectLst/>
                          <a:latin typeface="Gill Sans MT" panose="020B0502020104020203" pitchFamily="34" charset="0"/>
                        </a:rPr>
                        <a:t>Control and regulate storage </a:t>
                      </a:r>
                    </a:p>
                    <a:p>
                      <a:pPr algn="l" rtl="0" fontAlgn="base">
                        <a:buFont typeface="Arial" panose="020B0604020202020204" pitchFamily="34" charset="0"/>
                        <a:buChar char="•"/>
                      </a:pPr>
                      <a:r>
                        <a:rPr lang="en-US" sz="1200" b="0" i="0">
                          <a:effectLst/>
                          <a:latin typeface="Gill Sans MT" panose="020B0502020104020203" pitchFamily="34" charset="0"/>
                        </a:rPr>
                        <a:t>Establish procedures and administer withdrawal and supplemental water replenishment </a:t>
                      </a: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Steward the Basin’s resources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200" b="0" i="0">
                          <a:effectLst/>
                          <a:latin typeface="Gill Sans MT" panose="020B0502020104020203" pitchFamily="34" charset="0"/>
                        </a:rPr>
                        <a:t> </a:t>
                      </a: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Develop an Optimum Basin Management Program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200" b="0" i="0">
                          <a:effectLst/>
                          <a:latin typeface="Gill Sans MT" panose="020B0502020104020203" pitchFamily="34" charset="0"/>
                        </a:rPr>
                        <a:t>Recommendation or advice on items like: </a:t>
                      </a:r>
                      <a:endParaRPr lang="en-US" sz="2000" b="0" i="0">
                        <a:effectLst/>
                      </a:endParaRPr>
                    </a:p>
                    <a:p>
                      <a:pPr algn="l" rtl="0" fontAlgn="base">
                        <a:buFont typeface="Arial" panose="020B0604020202020204" pitchFamily="34" charset="0"/>
                        <a:buChar char="•"/>
                      </a:pPr>
                      <a:r>
                        <a:rPr lang="en-US" sz="1200" b="0" i="0">
                          <a:effectLst/>
                          <a:latin typeface="Gill Sans MT" panose="020B0502020104020203" pitchFamily="34" charset="0"/>
                        </a:rPr>
                        <a:t>Adoption of rules and regulations; </a:t>
                      </a:r>
                    </a:p>
                    <a:p>
                      <a:pPr algn="l" rtl="0" fontAlgn="base">
                        <a:buFont typeface="Arial" panose="020B0604020202020204" pitchFamily="34" charset="0"/>
                        <a:buChar char="•"/>
                      </a:pPr>
                      <a:r>
                        <a:rPr lang="en-US" sz="1200" b="0" i="0">
                          <a:effectLst/>
                          <a:latin typeface="Gill Sans MT" panose="020B0502020104020203" pitchFamily="34" charset="0"/>
                        </a:rPr>
                        <a:t>Acting jointly with other agencies of the United States or the State of California </a:t>
                      </a:r>
                    </a:p>
                    <a:p>
                      <a:pPr algn="l" rtl="0" fontAlgn="base">
                        <a:buFont typeface="Arial" panose="020B0604020202020204" pitchFamily="34" charset="0"/>
                        <a:buChar char="•"/>
                      </a:pPr>
                      <a:r>
                        <a:rPr lang="en-US" sz="1200" b="0" i="0">
                          <a:effectLst/>
                          <a:latin typeface="Gill Sans MT" panose="020B0502020104020203" pitchFamily="34" charset="0"/>
                        </a:rPr>
                        <a:t>Adoption of administrative budget </a:t>
                      </a:r>
                    </a:p>
                    <a:p>
                      <a:pPr algn="l" rtl="0" fontAlgn="base">
                        <a:buFont typeface="Arial" panose="020B0604020202020204" pitchFamily="34" charset="0"/>
                        <a:buChar char="•"/>
                      </a:pPr>
                      <a:r>
                        <a:rPr lang="en-US" sz="1200" b="0" i="0">
                          <a:effectLst/>
                          <a:latin typeface="Gill Sans MT" panose="020B0502020104020203" pitchFamily="34" charset="0"/>
                        </a:rPr>
                        <a:t>Levy and collect annual assessments </a:t>
                      </a: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Required actions like: </a:t>
                      </a:r>
                      <a:endParaRPr lang="en-US" sz="2000" b="0" i="0">
                        <a:effectLst/>
                      </a:endParaRPr>
                    </a:p>
                    <a:p>
                      <a:pPr algn="l" rtl="0" fontAlgn="base">
                        <a:buFont typeface="Arial" panose="020B0604020202020204" pitchFamily="34" charset="0"/>
                        <a:buChar char="•"/>
                      </a:pPr>
                      <a:r>
                        <a:rPr lang="en-US" sz="1200" b="0" i="0">
                          <a:effectLst/>
                          <a:latin typeface="Gill Sans MT" panose="020B0502020104020203" pitchFamily="34" charset="0"/>
                        </a:rPr>
                        <a:t>Allocation of special project expenses </a:t>
                      </a: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200" b="0" i="0">
                          <a:effectLst/>
                          <a:latin typeface="Gill Sans MT" panose="020B0502020104020203" pitchFamily="34" charset="0"/>
                        </a:rPr>
                        <a:t>Normal Course of Business </a:t>
                      </a:r>
                      <a:endParaRPr lang="en-US" sz="2000" b="0" i="0">
                        <a:effectLst/>
                      </a:endParaRPr>
                    </a:p>
                    <a:p>
                      <a:pPr algn="l" rtl="0" fontAlgn="base"/>
                      <a:r>
                        <a:rPr lang="en-US" sz="1200" b="0" i="0">
                          <a:effectLst/>
                          <a:latin typeface="Gill Sans MT" panose="020B0502020104020203" pitchFamily="34" charset="0"/>
                        </a:rPr>
                        <a:t>Examples: </a:t>
                      </a:r>
                      <a:endParaRPr lang="en-US" sz="2000" b="0" i="0">
                        <a:effectLst/>
                      </a:endParaRPr>
                    </a:p>
                    <a:p>
                      <a:pPr algn="l" rtl="0" fontAlgn="base">
                        <a:buFont typeface="Arial" panose="020B0604020202020204" pitchFamily="34" charset="0"/>
                        <a:buChar char="•"/>
                      </a:pPr>
                      <a:r>
                        <a:rPr lang="en-US" sz="1200" b="0" i="0">
                          <a:effectLst/>
                          <a:latin typeface="Gill Sans MT" panose="020B0502020104020203" pitchFamily="34" charset="0"/>
                        </a:rPr>
                        <a:t>Acquire facilities and equipment </a:t>
                      </a:r>
                    </a:p>
                    <a:p>
                      <a:pPr algn="l" rtl="0" fontAlgn="base">
                        <a:buFont typeface="Arial" panose="020B0604020202020204" pitchFamily="34" charset="0"/>
                        <a:buChar char="•"/>
                      </a:pPr>
                      <a:r>
                        <a:rPr lang="en-US" sz="1200" b="0" i="0">
                          <a:effectLst/>
                          <a:latin typeface="Gill Sans MT" panose="020B0502020104020203" pitchFamily="34" charset="0"/>
                        </a:rPr>
                        <a:t>Employ or retain staff and consultants </a:t>
                      </a: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Administering the Pools </a:t>
                      </a:r>
                      <a:endParaRPr lang="en-US" sz="2000" b="0" i="0">
                        <a:effectLst/>
                      </a:endParaRPr>
                    </a:p>
                    <a:p>
                      <a:pPr algn="l" rtl="0" fontAlgn="base">
                        <a:buFont typeface="Arial" panose="020B0604020202020204" pitchFamily="34" charset="0"/>
                        <a:buChar char="•"/>
                      </a:pPr>
                      <a:r>
                        <a:rPr lang="en-US" sz="1200" b="0" i="0">
                          <a:effectLst/>
                          <a:latin typeface="Gill Sans MT" panose="020B0502020104020203" pitchFamily="34" charset="0"/>
                        </a:rPr>
                        <a:t>Levy and collect annual assessments </a:t>
                      </a: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Administering the Physical Solution </a:t>
                      </a:r>
                      <a:endParaRPr lang="en-US" sz="2000" b="0" i="0">
                        <a:effectLst/>
                      </a:endParaRPr>
                    </a:p>
                    <a:p>
                      <a:pPr algn="l" rtl="0" fontAlgn="base"/>
                      <a:r>
                        <a:rPr lang="en-US" sz="1200" b="0" i="0">
                          <a:effectLst/>
                          <a:latin typeface="Gill Sans MT" panose="020B0502020104020203" pitchFamily="34" charset="0"/>
                        </a:rPr>
                        <a:t>Example: </a:t>
                      </a:r>
                      <a:endParaRPr lang="en-US" sz="2000" b="0" i="0">
                        <a:effectLst/>
                      </a:endParaRPr>
                    </a:p>
                    <a:p>
                      <a:pPr algn="l" rtl="0" fontAlgn="base">
                        <a:buFont typeface="Arial" panose="020B0604020202020204" pitchFamily="34" charset="0"/>
                        <a:buChar char="•"/>
                      </a:pPr>
                      <a:r>
                        <a:rPr lang="en-US" sz="1200" b="0" i="0">
                          <a:effectLst/>
                          <a:latin typeface="Gill Sans MT" panose="020B0502020104020203" pitchFamily="34" charset="0"/>
                        </a:rPr>
                        <a:t>Accomplish replenishment of overproduction </a:t>
                      </a:r>
                    </a:p>
                    <a:p>
                      <a:pPr algn="l" rtl="0" fontAlgn="base"/>
                      <a:r>
                        <a:rPr lang="en-US" sz="1200" b="0" i="0">
                          <a:effectLst/>
                          <a:latin typeface="Gill Sans MT" panose="020B0502020104020203" pitchFamily="34" charset="0"/>
                        </a:rPr>
                        <a:t>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8570082"/>
                  </a:ext>
                </a:extLst>
              </a:tr>
              <a:tr h="517712">
                <a:tc>
                  <a:txBody>
                    <a:bodyPr/>
                    <a:lstStyle/>
                    <a:p>
                      <a:pPr algn="l" rtl="0" fontAlgn="base"/>
                      <a:r>
                        <a:rPr lang="en-US" sz="1200" b="0" i="0">
                          <a:effectLst/>
                          <a:latin typeface="Gill Sans MT" panose="020B0502020104020203" pitchFamily="34" charset="0"/>
                        </a:rPr>
                        <a:t> </a:t>
                      </a:r>
                    </a:p>
                    <a:p>
                      <a:pPr algn="l" rtl="0" fontAlgn="base"/>
                      <a:r>
                        <a:rPr lang="en-US" sz="1200" b="0" i="0">
                          <a:effectLst/>
                          <a:latin typeface="Gill Sans MT" panose="020B0502020104020203" pitchFamily="34" charset="0"/>
                        </a:rPr>
                        <a:t>Pools and Advisory Committee Role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200" b="0" i="0">
                          <a:effectLst/>
                          <a:latin typeface="Gill Sans MT" panose="020B0502020104020203" pitchFamily="34" charset="0"/>
                        </a:rPr>
                        <a:t> </a:t>
                      </a:r>
                    </a:p>
                    <a:p>
                      <a:pPr algn="l" rtl="0" fontAlgn="base"/>
                      <a:r>
                        <a:rPr lang="en-US" sz="1200" b="0" i="0">
                          <a:effectLst/>
                          <a:latin typeface="Gill Sans MT" panose="020B0502020104020203" pitchFamily="34" charset="0"/>
                        </a:rPr>
                        <a:t>Advice and assistance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200" b="0" i="0">
                          <a:effectLst/>
                          <a:latin typeface="Gill Sans MT" panose="020B0502020104020203" pitchFamily="34" charset="0"/>
                        </a:rPr>
                        <a:t> </a:t>
                      </a:r>
                    </a:p>
                    <a:p>
                      <a:pPr algn="l" rtl="0" fontAlgn="base"/>
                      <a:r>
                        <a:rPr lang="en-US" sz="1200" b="0" i="0">
                          <a:effectLst/>
                          <a:latin typeface="Gill Sans MT" panose="020B0502020104020203" pitchFamily="34" charset="0"/>
                        </a:rPr>
                        <a:t>Advice and assistance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200" b="0" i="0">
                          <a:effectLst/>
                          <a:latin typeface="Gill Sans MT" panose="020B0502020104020203" pitchFamily="34" charset="0"/>
                        </a:rPr>
                        <a:t>Recommendation or Advice; approval required;    OR </a:t>
                      </a:r>
                      <a:endParaRPr lang="en-US" sz="2000" b="0" i="0">
                        <a:effectLst/>
                      </a:endParaRPr>
                    </a:p>
                    <a:p>
                      <a:pPr algn="l" rtl="0" fontAlgn="base"/>
                      <a:r>
                        <a:rPr lang="en-US" sz="1200" b="0" i="0">
                          <a:effectLst/>
                          <a:latin typeface="Gill Sans MT" panose="020B0502020104020203" pitchFamily="34" charset="0"/>
                        </a:rPr>
                        <a:t>Required Action; approval required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200" b="0" i="0">
                          <a:effectLst/>
                          <a:latin typeface="Gill Sans MT" panose="020B0502020104020203" pitchFamily="34" charset="0"/>
                        </a:rPr>
                        <a:t> </a:t>
                      </a:r>
                    </a:p>
                    <a:p>
                      <a:pPr algn="l" rtl="0" fontAlgn="base"/>
                      <a:r>
                        <a:rPr lang="en-US" sz="1200" b="0" i="0">
                          <a:effectLst/>
                          <a:latin typeface="Gill Sans MT" panose="020B0502020104020203" pitchFamily="34" charset="0"/>
                        </a:rPr>
                        <a:t>Advice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577535"/>
                  </a:ext>
                </a:extLst>
              </a:tr>
              <a:tr h="1752259">
                <a:tc>
                  <a:txBody>
                    <a:bodyPr/>
                    <a:lstStyle/>
                    <a:p>
                      <a:pPr algn="l" rtl="0" fontAlgn="base"/>
                      <a:r>
                        <a:rPr lang="en-US" sz="1200" b="0" i="0">
                          <a:effectLst/>
                          <a:latin typeface="Gill Sans MT" panose="020B0502020104020203" pitchFamily="34" charset="0"/>
                        </a:rPr>
                        <a:t> </a:t>
                      </a: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Watermaster Board Role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200" b="0" i="0">
                          <a:effectLst/>
                          <a:latin typeface="Gill Sans MT" panose="020B0502020104020203" pitchFamily="34" charset="0"/>
                        </a:rPr>
                        <a:t> </a:t>
                      </a: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Approval; must notify the Advisory Committee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200" b="0" i="0">
                          <a:effectLst/>
                          <a:latin typeface="Gill Sans MT" panose="020B0502020104020203" pitchFamily="34" charset="0"/>
                        </a:rPr>
                        <a:t> </a:t>
                      </a: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Approval; must notify the Advisory Committee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100" b="0" i="0">
                          <a:effectLst/>
                          <a:latin typeface="Gill Sans MT" panose="020B0502020104020203" pitchFamily="34" charset="0"/>
                        </a:rPr>
                        <a:t> </a:t>
                      </a:r>
                    </a:p>
                    <a:p>
                      <a:pPr algn="l" rtl="0" fontAlgn="base"/>
                      <a:r>
                        <a:rPr lang="en-US" sz="1200" b="0" i="0">
                          <a:effectLst/>
                          <a:latin typeface="Gill Sans MT" panose="020B0502020104020203" pitchFamily="34" charset="0"/>
                        </a:rPr>
                        <a:t>Watermaster must act consistently with an AC recommendation that has been approved by 80 or more votes, but has the right to bring the issue before the Court. In case an AC recommendation does not have the 80 vote mandate, Watermaster may take a different action after a public hearing followed by written findings and a decision. </a:t>
                      </a:r>
                      <a:endParaRPr lang="en-US" sz="2000" b="0" i="0">
                        <a:effectLst/>
                      </a:endParaRPr>
                    </a:p>
                    <a:p>
                      <a:pPr algn="l" rtl="0" fontAlgn="base"/>
                      <a:r>
                        <a:rPr lang="en-US" sz="1100" b="0" i="0">
                          <a:effectLst/>
                          <a:latin typeface="Gill Sans MT" panose="020B0502020104020203" pitchFamily="34" charset="0"/>
                        </a:rPr>
                        <a:t> </a:t>
                      </a:r>
                      <a:endParaRPr lang="en-US" sz="2000" b="0" i="0">
                        <a:effectLst/>
                      </a:endParaRPr>
                    </a:p>
                  </a:txBody>
                  <a:tcPr marL="52585" marR="52585" marT="26292" marB="262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200" b="0" i="0">
                          <a:effectLst/>
                          <a:latin typeface="Gill Sans MT" panose="020B0502020104020203" pitchFamily="34" charset="0"/>
                        </a:rPr>
                        <a:t> </a:t>
                      </a: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 </a:t>
                      </a:r>
                      <a:endParaRPr lang="en-US" sz="2000" b="0" i="0">
                        <a:effectLst/>
                      </a:endParaRPr>
                    </a:p>
                    <a:p>
                      <a:pPr algn="l" rtl="0" fontAlgn="base"/>
                      <a:r>
                        <a:rPr lang="en-US" sz="1200" b="0" i="0">
                          <a:effectLst/>
                          <a:latin typeface="Gill Sans MT" panose="020B0502020104020203" pitchFamily="34" charset="0"/>
                        </a:rPr>
                        <a:t>Approval; must notify the Advisory Committee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7034081"/>
                  </a:ext>
                </a:extLst>
              </a:tr>
              <a:tr h="495150">
                <a:tc gridSpan="5">
                  <a:txBody>
                    <a:bodyPr/>
                    <a:lstStyle/>
                    <a:p>
                      <a:pPr algn="l" rtl="0" fontAlgn="base"/>
                      <a:r>
                        <a:rPr lang="en-US" sz="1200" b="0" i="0">
                          <a:effectLst/>
                          <a:latin typeface="Gill Sans MT" panose="020B0502020104020203" pitchFamily="34" charset="0"/>
                        </a:rPr>
                        <a:t>The above table is a brief summary; the full text can be found in Part III of Special Referee Report and Recommendation entitled “Watermaster Roles and Review of Watermaster Actions” found on pages 10 through 22.  This was adopted and incorporated by the Court in its February 19, 1998 Order establishing the nine-member Watermaster Board  </a:t>
                      </a:r>
                      <a:endParaRPr lang="en-US" sz="2000" b="0" i="0">
                        <a:effectLst/>
                      </a:endParaRPr>
                    </a:p>
                  </a:txBody>
                  <a:tcPr marL="52585" marR="52585" marT="26292" marB="26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2687048"/>
                  </a:ext>
                </a:extLst>
              </a:tr>
            </a:tbl>
          </a:graphicData>
        </a:graphic>
      </p:graphicFrame>
      <p:sp>
        <p:nvSpPr>
          <p:cNvPr id="5" name="Rectangle 4">
            <a:extLst>
              <a:ext uri="{FF2B5EF4-FFF2-40B4-BE49-F238E27FC236}">
                <a16:creationId xmlns:a16="http://schemas.microsoft.com/office/drawing/2014/main" id="{371BAEB8-6C56-4390-A15C-3AB0CABBA0F2}"/>
              </a:ext>
            </a:extLst>
          </p:cNvPr>
          <p:cNvSpPr/>
          <p:nvPr/>
        </p:nvSpPr>
        <p:spPr>
          <a:xfrm>
            <a:off x="4428565" y="295835"/>
            <a:ext cx="1810870" cy="5558118"/>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3635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WM2019 Template">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Presentation1" id="{D2D38CE0-ED9A-4C9F-8B8E-CD77ED6A6850}" vid="{9D74AE41-8FDC-4B68-88ED-C6CA57EC6435}"/>
    </a:ext>
  </a:extLst>
</a:theme>
</file>

<file path=docProps/app.xml><?xml version="1.0" encoding="utf-8"?>
<Properties xmlns="http://schemas.openxmlformats.org/officeDocument/2006/extended-properties" xmlns:vt="http://schemas.openxmlformats.org/officeDocument/2006/docPropsVTypes">
  <Template>CBWM Template</Template>
  <TotalTime>1</TotalTime>
  <Words>2240</Words>
  <Application>Microsoft Office PowerPoint</Application>
  <PresentationFormat>Widescreen</PresentationFormat>
  <Paragraphs>490</Paragraphs>
  <Slides>33</Slides>
  <Notes>0</Notes>
  <HiddenSlides>0</HiddenSlides>
  <MMClips>7</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Calibri Light</vt:lpstr>
      <vt:lpstr>Gill Sans MT</vt:lpstr>
      <vt:lpstr>Wingdings</vt:lpstr>
      <vt:lpstr>WM2019 Template</vt:lpstr>
      <vt:lpstr>Chino Basin Watermaster</vt:lpstr>
      <vt:lpstr>Workshop Goals</vt:lpstr>
      <vt:lpstr>PowerPoint Presentation</vt:lpstr>
      <vt:lpstr>I. Watermaster Board Duties and Powers  </vt:lpstr>
      <vt:lpstr>Examples</vt:lpstr>
      <vt:lpstr>I. Watermaster Board Duties and Powers  </vt:lpstr>
      <vt:lpstr>I. Watermaster Board Duties and Powers  </vt:lpstr>
      <vt:lpstr>I. Watermaster Board Duties and Powers  </vt:lpstr>
      <vt:lpstr>PowerPoint Presentation</vt:lpstr>
      <vt:lpstr>II. Watermaster Board Discretionary Function  </vt:lpstr>
      <vt:lpstr>Examples</vt:lpstr>
      <vt:lpstr>II. Watermaster Board Discretionary Function  </vt:lpstr>
      <vt:lpstr>PowerPoint Presentation</vt:lpstr>
      <vt:lpstr>III. Upon Advisory Committee Recommendation or Advice, or Pool Committee Requirement </vt:lpstr>
      <vt:lpstr>Examples</vt:lpstr>
      <vt:lpstr>III. Upon Advisory Committee Recommendation or Advice, or Pool Committee Requirement </vt:lpstr>
      <vt:lpstr>III. Upon Advisory Committee Recommendation or Advice, or Pool Committee Requirement </vt:lpstr>
      <vt:lpstr>PowerPoint Presentation</vt:lpstr>
      <vt:lpstr>Examples</vt:lpstr>
      <vt:lpstr>IV. Other Watermaster Functions </vt:lpstr>
      <vt:lpstr>IV. Other Watermaster Functions </vt:lpstr>
      <vt:lpstr>Quiz</vt:lpstr>
      <vt:lpstr>Instructions</vt:lpstr>
      <vt:lpstr>Get ready!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Discussion &amp; Questions</vt:lpstr>
      <vt:lpstr>Thanks for participating!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Chino Basin Watermaster</dc:title>
  <dc:creator>Edgar Tellez Foster</dc:creator>
  <cp:lastModifiedBy>Edgar Tellez Foster</cp:lastModifiedBy>
  <cp:revision>2</cp:revision>
  <dcterms:created xsi:type="dcterms:W3CDTF">2022-05-12T14:46:58Z</dcterms:created>
  <dcterms:modified xsi:type="dcterms:W3CDTF">2022-05-31T16:42:55Z</dcterms:modified>
</cp:coreProperties>
</file>