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32"/>
  </p:notesMasterIdLst>
  <p:sldIdLst>
    <p:sldId id="256" r:id="rId4"/>
    <p:sldId id="1371" r:id="rId5"/>
    <p:sldId id="261" r:id="rId6"/>
    <p:sldId id="1374" r:id="rId7"/>
    <p:sldId id="264" r:id="rId8"/>
    <p:sldId id="1379" r:id="rId9"/>
    <p:sldId id="1375" r:id="rId10"/>
    <p:sldId id="1376" r:id="rId11"/>
    <p:sldId id="1377" r:id="rId12"/>
    <p:sldId id="1378" r:id="rId13"/>
    <p:sldId id="275" r:id="rId14"/>
    <p:sldId id="1384" r:id="rId15"/>
    <p:sldId id="1380" r:id="rId16"/>
    <p:sldId id="294" r:id="rId17"/>
    <p:sldId id="1040" r:id="rId18"/>
    <p:sldId id="1370" r:id="rId19"/>
    <p:sldId id="279" r:id="rId20"/>
    <p:sldId id="280" r:id="rId21"/>
    <p:sldId id="287" r:id="rId22"/>
    <p:sldId id="1382" r:id="rId23"/>
    <p:sldId id="1358" r:id="rId24"/>
    <p:sldId id="283" r:id="rId25"/>
    <p:sldId id="1366" r:id="rId26"/>
    <p:sldId id="1368" r:id="rId27"/>
    <p:sldId id="285" r:id="rId28"/>
    <p:sldId id="297" r:id="rId29"/>
    <p:sldId id="1367" r:id="rId30"/>
    <p:sldId id="138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9EE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823" autoAdjust="0"/>
  </p:normalViewPr>
  <p:slideViewPr>
    <p:cSldViewPr snapToGrid="0">
      <p:cViewPr varScale="1">
        <p:scale>
          <a:sx n="57" d="100"/>
          <a:sy n="57" d="100"/>
        </p:scale>
        <p:origin x="220"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ieua.org\IEUAHome\Main%20Office%20Groups\Planning%20and%20Water%20Resources\Staff\JA%20Group\Draft%20Presentations\AGWA%20Presentation\RW%20Usage%201999-201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ieua.org\IEUAHome\Main%20Office%20Groups\Planning%20and%20Water%20Resources\Staff\JA%20Group\Draft%20Presentations\AGWA%20Presentation\RW%20Usage%201999-201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ieua.org\IEUAHome\Main%20Office%20Groups\Planning%20and%20Water%20Resources\Reporting\Annual%20Water%20Production%20Summary\Reports\Report\Local%20Water%20Use%2019-20\Agency%20Breakdown%20FY%2019-20%20Charts%20SL%20us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Historical</a:t>
            </a:r>
            <a:r>
              <a:rPr lang="en-US" baseline="0" dirty="0"/>
              <a:t> </a:t>
            </a:r>
            <a:r>
              <a:rPr lang="en-US" dirty="0"/>
              <a:t>Recycled Water Use</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5848568899817433"/>
          <c:y val="0.11289873331389209"/>
          <c:w val="0.77806335004885574"/>
          <c:h val="0.67413961367930064"/>
        </c:manualLayout>
      </c:layout>
      <c:barChart>
        <c:barDir val="col"/>
        <c:grouping val="stacked"/>
        <c:varyColors val="0"/>
        <c:ser>
          <c:idx val="1"/>
          <c:order val="0"/>
          <c:tx>
            <c:strRef>
              <c:f>'All Recharge'!$E$1</c:f>
              <c:strCache>
                <c:ptCount val="1"/>
                <c:pt idx="0">
                  <c:v>RW Direct Use</c:v>
                </c:pt>
              </c:strCache>
            </c:strRef>
          </c:tx>
          <c:spPr>
            <a:solidFill>
              <a:srgbClr val="7030A0"/>
            </a:solidFill>
            <a:ln>
              <a:noFill/>
            </a:ln>
            <a:effectLst/>
          </c:spPr>
          <c:invertIfNegative val="0"/>
          <c:cat>
            <c:numRef>
              <c:f>'All Recharge'!$B$2:$B$48</c:f>
              <c:numCache>
                <c:formatCode>General</c:formatCode>
                <c:ptCount val="47"/>
                <c:pt idx="0">
                  <c:v>1974</c:v>
                </c:pt>
                <c:pt idx="1">
                  <c:v>1975</c:v>
                </c:pt>
                <c:pt idx="2">
                  <c:v>1976</c:v>
                </c:pt>
                <c:pt idx="3">
                  <c:v>1977</c:v>
                </c:pt>
                <c:pt idx="4">
                  <c:v>1978</c:v>
                </c:pt>
                <c:pt idx="5">
                  <c:v>1979</c:v>
                </c:pt>
                <c:pt idx="6">
                  <c:v>1980</c:v>
                </c:pt>
                <c:pt idx="7">
                  <c:v>1981</c:v>
                </c:pt>
                <c:pt idx="8">
                  <c:v>1982</c:v>
                </c:pt>
                <c:pt idx="9">
                  <c:v>1983</c:v>
                </c:pt>
                <c:pt idx="10">
                  <c:v>1984</c:v>
                </c:pt>
                <c:pt idx="11">
                  <c:v>1985</c:v>
                </c:pt>
                <c:pt idx="12">
                  <c:v>1986</c:v>
                </c:pt>
                <c:pt idx="13">
                  <c:v>1987</c:v>
                </c:pt>
                <c:pt idx="14">
                  <c:v>1988</c:v>
                </c:pt>
                <c:pt idx="15">
                  <c:v>1989</c:v>
                </c:pt>
                <c:pt idx="16">
                  <c:v>1990</c:v>
                </c:pt>
                <c:pt idx="17">
                  <c:v>1991</c:v>
                </c:pt>
                <c:pt idx="18">
                  <c:v>1992</c:v>
                </c:pt>
                <c:pt idx="19">
                  <c:v>1993</c:v>
                </c:pt>
                <c:pt idx="20">
                  <c:v>1994</c:v>
                </c:pt>
                <c:pt idx="21">
                  <c:v>1995</c:v>
                </c:pt>
                <c:pt idx="22">
                  <c:v>1996</c:v>
                </c:pt>
                <c:pt idx="23">
                  <c:v>1997</c:v>
                </c:pt>
                <c:pt idx="24">
                  <c:v>1998</c:v>
                </c:pt>
                <c:pt idx="25">
                  <c:v>1999</c:v>
                </c:pt>
                <c:pt idx="26">
                  <c:v>2000</c:v>
                </c:pt>
                <c:pt idx="27">
                  <c:v>2001</c:v>
                </c:pt>
                <c:pt idx="28">
                  <c:v>2002</c:v>
                </c:pt>
                <c:pt idx="29">
                  <c:v>2003</c:v>
                </c:pt>
                <c:pt idx="30">
                  <c:v>2004</c:v>
                </c:pt>
                <c:pt idx="31">
                  <c:v>2005</c:v>
                </c:pt>
                <c:pt idx="32">
                  <c:v>2006</c:v>
                </c:pt>
                <c:pt idx="33">
                  <c:v>2007</c:v>
                </c:pt>
                <c:pt idx="34">
                  <c:v>2008</c:v>
                </c:pt>
                <c:pt idx="35">
                  <c:v>2009</c:v>
                </c:pt>
                <c:pt idx="36">
                  <c:v>2010</c:v>
                </c:pt>
                <c:pt idx="37">
                  <c:v>2011</c:v>
                </c:pt>
                <c:pt idx="38">
                  <c:v>2012</c:v>
                </c:pt>
                <c:pt idx="39">
                  <c:v>2013</c:v>
                </c:pt>
                <c:pt idx="40">
                  <c:v>2014</c:v>
                </c:pt>
                <c:pt idx="41">
                  <c:v>2015</c:v>
                </c:pt>
                <c:pt idx="42">
                  <c:v>2016</c:v>
                </c:pt>
                <c:pt idx="43">
                  <c:v>2017</c:v>
                </c:pt>
                <c:pt idx="44">
                  <c:v>2018</c:v>
                </c:pt>
                <c:pt idx="45">
                  <c:v>2019</c:v>
                </c:pt>
                <c:pt idx="46">
                  <c:v>2020</c:v>
                </c:pt>
              </c:numCache>
            </c:numRef>
          </c:cat>
          <c:val>
            <c:numRef>
              <c:f>'All Recharge'!$E$2:$E$48</c:f>
              <c:numCache>
                <c:formatCode>General</c:formatCode>
                <c:ptCount val="47"/>
                <c:pt idx="0">
                  <c:v>500</c:v>
                </c:pt>
                <c:pt idx="1">
                  <c:v>500</c:v>
                </c:pt>
                <c:pt idx="2">
                  <c:v>500</c:v>
                </c:pt>
                <c:pt idx="3">
                  <c:v>500</c:v>
                </c:pt>
                <c:pt idx="4">
                  <c:v>500</c:v>
                </c:pt>
                <c:pt idx="5">
                  <c:v>500</c:v>
                </c:pt>
                <c:pt idx="6">
                  <c:v>500</c:v>
                </c:pt>
                <c:pt idx="7">
                  <c:v>500</c:v>
                </c:pt>
                <c:pt idx="8">
                  <c:v>500</c:v>
                </c:pt>
                <c:pt idx="9">
                  <c:v>500</c:v>
                </c:pt>
                <c:pt idx="10">
                  <c:v>500</c:v>
                </c:pt>
                <c:pt idx="11">
                  <c:v>500</c:v>
                </c:pt>
                <c:pt idx="12">
                  <c:v>500</c:v>
                </c:pt>
                <c:pt idx="13">
                  <c:v>500</c:v>
                </c:pt>
                <c:pt idx="14" formatCode="#,##0">
                  <c:v>786</c:v>
                </c:pt>
                <c:pt idx="15" formatCode="#,##0">
                  <c:v>1834.6</c:v>
                </c:pt>
                <c:pt idx="16" formatCode="#,##0">
                  <c:v>1960.6</c:v>
                </c:pt>
                <c:pt idx="17" formatCode="#,##0">
                  <c:v>1791.5</c:v>
                </c:pt>
                <c:pt idx="18" formatCode="#,##0">
                  <c:v>1908.8</c:v>
                </c:pt>
                <c:pt idx="19" formatCode="#,##0">
                  <c:v>1205.3</c:v>
                </c:pt>
                <c:pt idx="20" formatCode="#,##0">
                  <c:v>1977.7</c:v>
                </c:pt>
                <c:pt idx="21" formatCode="#,##0">
                  <c:v>3793.6</c:v>
                </c:pt>
                <c:pt idx="22" formatCode="#,##0">
                  <c:v>2292.4</c:v>
                </c:pt>
                <c:pt idx="23" formatCode="#,##0">
                  <c:v>2075.1</c:v>
                </c:pt>
                <c:pt idx="24" formatCode="#,##0">
                  <c:v>1259.8</c:v>
                </c:pt>
                <c:pt idx="25" formatCode="#,##0">
                  <c:v>2732.6</c:v>
                </c:pt>
                <c:pt idx="26" formatCode="#,##0">
                  <c:v>3080</c:v>
                </c:pt>
                <c:pt idx="27" formatCode="#,##0">
                  <c:v>3296.6265639913249</c:v>
                </c:pt>
                <c:pt idx="28" formatCode="#,##0">
                  <c:v>3936.7949202876871</c:v>
                </c:pt>
                <c:pt idx="29" formatCode="#,##0">
                  <c:v>4307.8621202567447</c:v>
                </c:pt>
                <c:pt idx="30" formatCode="#,##0">
                  <c:v>5348.4642850101836</c:v>
                </c:pt>
                <c:pt idx="31" formatCode="#,##0">
                  <c:v>5230.3153921218809</c:v>
                </c:pt>
                <c:pt idx="32" formatCode="#,##0">
                  <c:v>7538.9328297229895</c:v>
                </c:pt>
                <c:pt idx="33" formatCode="#,##0">
                  <c:v>10040.214078799663</c:v>
                </c:pt>
                <c:pt idx="34" formatCode="#,##0">
                  <c:v>10403.86146504826</c:v>
                </c:pt>
                <c:pt idx="35" formatCode="#,##0">
                  <c:v>13371.901612745562</c:v>
                </c:pt>
                <c:pt idx="36" formatCode="#,##0">
                  <c:v>17304.250009176601</c:v>
                </c:pt>
                <c:pt idx="37" formatCode="#,##0">
                  <c:v>16649.513379311069</c:v>
                </c:pt>
                <c:pt idx="38" formatCode="#,##0">
                  <c:v>20595.957791244975</c:v>
                </c:pt>
                <c:pt idx="39" formatCode="#,##0">
                  <c:v>21825.086792868617</c:v>
                </c:pt>
                <c:pt idx="40" formatCode="#,##0">
                  <c:v>24620.670093709072</c:v>
                </c:pt>
                <c:pt idx="41" formatCode="#,##0">
                  <c:v>22546.836750072049</c:v>
                </c:pt>
                <c:pt idx="42" formatCode="#,##0">
                  <c:v>19369.815484042429</c:v>
                </c:pt>
                <c:pt idx="43" formatCode="#,##0">
                  <c:v>19436.108444816411</c:v>
                </c:pt>
                <c:pt idx="44" formatCode="#,##0">
                  <c:v>21091.399810282448</c:v>
                </c:pt>
                <c:pt idx="45" formatCode="#,##0">
                  <c:v>16802.689649418135</c:v>
                </c:pt>
                <c:pt idx="46" formatCode="#,##0.00">
                  <c:v>17114.71</c:v>
                </c:pt>
              </c:numCache>
            </c:numRef>
          </c:val>
          <c:extLst>
            <c:ext xmlns:c16="http://schemas.microsoft.com/office/drawing/2014/chart" uri="{C3380CC4-5D6E-409C-BE32-E72D297353CC}">
              <c16:uniqueId val="{00000000-6569-4938-9E30-1F7E2E2BC41C}"/>
            </c:ext>
          </c:extLst>
        </c:ser>
        <c:ser>
          <c:idx val="2"/>
          <c:order val="1"/>
          <c:tx>
            <c:strRef>
              <c:f>'All Recharge'!$F$1</c:f>
              <c:strCache>
                <c:ptCount val="1"/>
                <c:pt idx="0">
                  <c:v>RW Groundwater Recharge</c:v>
                </c:pt>
              </c:strCache>
            </c:strRef>
          </c:tx>
          <c:spPr>
            <a:solidFill>
              <a:srgbClr val="FFC000"/>
            </a:solidFill>
            <a:ln w="3175">
              <a:noFill/>
            </a:ln>
            <a:effectLst/>
          </c:spPr>
          <c:invertIfNegative val="0"/>
          <c:cat>
            <c:numRef>
              <c:f>'All Recharge'!$B$2:$B$48</c:f>
              <c:numCache>
                <c:formatCode>General</c:formatCode>
                <c:ptCount val="47"/>
                <c:pt idx="0">
                  <c:v>1974</c:v>
                </c:pt>
                <c:pt idx="1">
                  <c:v>1975</c:v>
                </c:pt>
                <c:pt idx="2">
                  <c:v>1976</c:v>
                </c:pt>
                <c:pt idx="3">
                  <c:v>1977</c:v>
                </c:pt>
                <c:pt idx="4">
                  <c:v>1978</c:v>
                </c:pt>
                <c:pt idx="5">
                  <c:v>1979</c:v>
                </c:pt>
                <c:pt idx="6">
                  <c:v>1980</c:v>
                </c:pt>
                <c:pt idx="7">
                  <c:v>1981</c:v>
                </c:pt>
                <c:pt idx="8">
                  <c:v>1982</c:v>
                </c:pt>
                <c:pt idx="9">
                  <c:v>1983</c:v>
                </c:pt>
                <c:pt idx="10">
                  <c:v>1984</c:v>
                </c:pt>
                <c:pt idx="11">
                  <c:v>1985</c:v>
                </c:pt>
                <c:pt idx="12">
                  <c:v>1986</c:v>
                </c:pt>
                <c:pt idx="13">
                  <c:v>1987</c:v>
                </c:pt>
                <c:pt idx="14">
                  <c:v>1988</c:v>
                </c:pt>
                <c:pt idx="15">
                  <c:v>1989</c:v>
                </c:pt>
                <c:pt idx="16">
                  <c:v>1990</c:v>
                </c:pt>
                <c:pt idx="17">
                  <c:v>1991</c:v>
                </c:pt>
                <c:pt idx="18">
                  <c:v>1992</c:v>
                </c:pt>
                <c:pt idx="19">
                  <c:v>1993</c:v>
                </c:pt>
                <c:pt idx="20">
                  <c:v>1994</c:v>
                </c:pt>
                <c:pt idx="21">
                  <c:v>1995</c:v>
                </c:pt>
                <c:pt idx="22">
                  <c:v>1996</c:v>
                </c:pt>
                <c:pt idx="23">
                  <c:v>1997</c:v>
                </c:pt>
                <c:pt idx="24">
                  <c:v>1998</c:v>
                </c:pt>
                <c:pt idx="25">
                  <c:v>1999</c:v>
                </c:pt>
                <c:pt idx="26">
                  <c:v>2000</c:v>
                </c:pt>
                <c:pt idx="27">
                  <c:v>2001</c:v>
                </c:pt>
                <c:pt idx="28">
                  <c:v>2002</c:v>
                </c:pt>
                <c:pt idx="29">
                  <c:v>2003</c:v>
                </c:pt>
                <c:pt idx="30">
                  <c:v>2004</c:v>
                </c:pt>
                <c:pt idx="31">
                  <c:v>2005</c:v>
                </c:pt>
                <c:pt idx="32">
                  <c:v>2006</c:v>
                </c:pt>
                <c:pt idx="33">
                  <c:v>2007</c:v>
                </c:pt>
                <c:pt idx="34">
                  <c:v>2008</c:v>
                </c:pt>
                <c:pt idx="35">
                  <c:v>2009</c:v>
                </c:pt>
                <c:pt idx="36">
                  <c:v>2010</c:v>
                </c:pt>
                <c:pt idx="37">
                  <c:v>2011</c:v>
                </c:pt>
                <c:pt idx="38">
                  <c:v>2012</c:v>
                </c:pt>
                <c:pt idx="39">
                  <c:v>2013</c:v>
                </c:pt>
                <c:pt idx="40">
                  <c:v>2014</c:v>
                </c:pt>
                <c:pt idx="41">
                  <c:v>2015</c:v>
                </c:pt>
                <c:pt idx="42">
                  <c:v>2016</c:v>
                </c:pt>
                <c:pt idx="43">
                  <c:v>2017</c:v>
                </c:pt>
                <c:pt idx="44">
                  <c:v>2018</c:v>
                </c:pt>
                <c:pt idx="45">
                  <c:v>2019</c:v>
                </c:pt>
                <c:pt idx="46">
                  <c:v>2020</c:v>
                </c:pt>
              </c:numCache>
            </c:numRef>
          </c:cat>
          <c:val>
            <c:numRef>
              <c:f>'All Recharge'!$F$2:$F$48</c:f>
              <c:numCache>
                <c:formatCode>General</c:formatCode>
                <c:ptCount val="47"/>
                <c:pt idx="26" formatCode="#,##0">
                  <c:v>507</c:v>
                </c:pt>
                <c:pt idx="27" formatCode="#,##0">
                  <c:v>500</c:v>
                </c:pt>
                <c:pt idx="28" formatCode="#,##0">
                  <c:v>505</c:v>
                </c:pt>
                <c:pt idx="29" formatCode="#,##0">
                  <c:v>185</c:v>
                </c:pt>
                <c:pt idx="30" formatCode="#,##0">
                  <c:v>48</c:v>
                </c:pt>
                <c:pt idx="31" formatCode="#,##0">
                  <c:v>158</c:v>
                </c:pt>
                <c:pt idx="32" formatCode="#,##0">
                  <c:v>1303</c:v>
                </c:pt>
                <c:pt idx="33" formatCode="#,##0">
                  <c:v>2981</c:v>
                </c:pt>
                <c:pt idx="34" formatCode="#,##0">
                  <c:v>2340</c:v>
                </c:pt>
                <c:pt idx="35" formatCode="#,##0">
                  <c:v>2684</c:v>
                </c:pt>
                <c:pt idx="36" formatCode="#,##0">
                  <c:v>7208</c:v>
                </c:pt>
                <c:pt idx="37" formatCode="#,##0">
                  <c:v>8028</c:v>
                </c:pt>
                <c:pt idx="38" formatCode="#,##0">
                  <c:v>8634</c:v>
                </c:pt>
                <c:pt idx="39" formatCode="#,##0">
                  <c:v>10479</c:v>
                </c:pt>
                <c:pt idx="40" formatCode="#,##0">
                  <c:v>13593</c:v>
                </c:pt>
                <c:pt idx="41" formatCode="#,##0">
                  <c:v>10840</c:v>
                </c:pt>
                <c:pt idx="42" formatCode="#,##0">
                  <c:v>13222</c:v>
                </c:pt>
                <c:pt idx="43" formatCode="#,##0">
                  <c:v>13934</c:v>
                </c:pt>
                <c:pt idx="44" formatCode="#,##0">
                  <c:v>13510.1</c:v>
                </c:pt>
                <c:pt idx="45" formatCode="#,##0">
                  <c:v>11542.300000000001</c:v>
                </c:pt>
                <c:pt idx="46">
                  <c:v>13380.699999999997</c:v>
                </c:pt>
              </c:numCache>
            </c:numRef>
          </c:val>
          <c:extLst>
            <c:ext xmlns:c16="http://schemas.microsoft.com/office/drawing/2014/chart" uri="{C3380CC4-5D6E-409C-BE32-E72D297353CC}">
              <c16:uniqueId val="{00000001-6569-4938-9E30-1F7E2E2BC41C}"/>
            </c:ext>
          </c:extLst>
        </c:ser>
        <c:dLbls>
          <c:showLegendKey val="0"/>
          <c:showVal val="0"/>
          <c:showCatName val="0"/>
          <c:showSerName val="0"/>
          <c:showPercent val="0"/>
          <c:showBubbleSize val="0"/>
        </c:dLbls>
        <c:gapWidth val="150"/>
        <c:overlap val="100"/>
        <c:axId val="632243216"/>
        <c:axId val="632242888"/>
      </c:barChart>
      <c:catAx>
        <c:axId val="632243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32242888"/>
        <c:crosses val="autoZero"/>
        <c:auto val="1"/>
        <c:lblAlgn val="ctr"/>
        <c:lblOffset val="100"/>
        <c:noMultiLvlLbl val="0"/>
      </c:catAx>
      <c:valAx>
        <c:axId val="632242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Acre-Feet per Year</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32243216"/>
        <c:crosses val="autoZero"/>
        <c:crossBetween val="between"/>
      </c:valAx>
      <c:spPr>
        <a:noFill/>
        <a:ln>
          <a:noFill/>
        </a:ln>
        <a:effectLst/>
      </c:spPr>
    </c:plotArea>
    <c:legend>
      <c:legendPos val="b"/>
      <c:layout>
        <c:manualLayout>
          <c:xMode val="edge"/>
          <c:yMode val="edge"/>
          <c:x val="0.29245087156212513"/>
          <c:y val="0.88929683195175513"/>
          <c:w val="0.70754906623520197"/>
          <c:h val="4.69660682800103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Historical</a:t>
            </a:r>
            <a:r>
              <a:rPr lang="en-US" baseline="0"/>
              <a:t> Groundwater Recharge by Source</a:t>
            </a:r>
            <a:endParaRPr lang="en-US"/>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5848568899817433"/>
          <c:y val="0.11289873331389209"/>
          <c:w val="0.77806335004885574"/>
          <c:h val="0.67413961367930064"/>
        </c:manualLayout>
      </c:layout>
      <c:barChart>
        <c:barDir val="col"/>
        <c:grouping val="stacked"/>
        <c:varyColors val="0"/>
        <c:ser>
          <c:idx val="2"/>
          <c:order val="0"/>
          <c:tx>
            <c:strRef>
              <c:f>'All Recharge'!$F$1</c:f>
              <c:strCache>
                <c:ptCount val="1"/>
                <c:pt idx="0">
                  <c:v>Recycled Water</c:v>
                </c:pt>
              </c:strCache>
            </c:strRef>
          </c:tx>
          <c:spPr>
            <a:solidFill>
              <a:srgbClr val="C59EE2"/>
            </a:solidFill>
            <a:ln w="3175">
              <a:noFill/>
            </a:ln>
            <a:effectLst/>
          </c:spPr>
          <c:invertIfNegative val="0"/>
          <c:cat>
            <c:numRef>
              <c:f>'All Recharge'!$B$29:$B$48</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'All Recharge'!$F$29:$F$48</c:f>
              <c:numCache>
                <c:formatCode>#,##0</c:formatCode>
                <c:ptCount val="20"/>
                <c:pt idx="0">
                  <c:v>500</c:v>
                </c:pt>
                <c:pt idx="1">
                  <c:v>505</c:v>
                </c:pt>
                <c:pt idx="2">
                  <c:v>185</c:v>
                </c:pt>
                <c:pt idx="3">
                  <c:v>48</c:v>
                </c:pt>
                <c:pt idx="4">
                  <c:v>158</c:v>
                </c:pt>
                <c:pt idx="5">
                  <c:v>1303</c:v>
                </c:pt>
                <c:pt idx="6">
                  <c:v>2981</c:v>
                </c:pt>
                <c:pt idx="7">
                  <c:v>2340</c:v>
                </c:pt>
                <c:pt idx="8">
                  <c:v>2684</c:v>
                </c:pt>
                <c:pt idx="9">
                  <c:v>7208</c:v>
                </c:pt>
                <c:pt idx="10">
                  <c:v>8028</c:v>
                </c:pt>
                <c:pt idx="11">
                  <c:v>8634</c:v>
                </c:pt>
                <c:pt idx="12">
                  <c:v>10479</c:v>
                </c:pt>
                <c:pt idx="13">
                  <c:v>13593</c:v>
                </c:pt>
                <c:pt idx="14">
                  <c:v>10840</c:v>
                </c:pt>
                <c:pt idx="15">
                  <c:v>13222</c:v>
                </c:pt>
                <c:pt idx="16">
                  <c:v>13934</c:v>
                </c:pt>
                <c:pt idx="17">
                  <c:v>13510.1</c:v>
                </c:pt>
                <c:pt idx="18">
                  <c:v>11542.300000000001</c:v>
                </c:pt>
                <c:pt idx="19" formatCode="General">
                  <c:v>13380.699999999997</c:v>
                </c:pt>
              </c:numCache>
            </c:numRef>
          </c:val>
          <c:extLst>
            <c:ext xmlns:c16="http://schemas.microsoft.com/office/drawing/2014/chart" uri="{C3380CC4-5D6E-409C-BE32-E72D297353CC}">
              <c16:uniqueId val="{00000000-2667-4D29-BA6D-F25A35B7F547}"/>
            </c:ext>
          </c:extLst>
        </c:ser>
        <c:ser>
          <c:idx val="3"/>
          <c:order val="1"/>
          <c:tx>
            <c:strRef>
              <c:f>'All Recharge'!$G$1</c:f>
              <c:strCache>
                <c:ptCount val="1"/>
                <c:pt idx="0">
                  <c:v>Stormwater</c:v>
                </c:pt>
              </c:strCache>
            </c:strRef>
          </c:tx>
          <c:spPr>
            <a:solidFill>
              <a:schemeClr val="accent6">
                <a:lumMod val="60000"/>
                <a:lumOff val="40000"/>
              </a:schemeClr>
            </a:solidFill>
            <a:ln>
              <a:noFill/>
            </a:ln>
            <a:effectLst/>
          </c:spPr>
          <c:invertIfNegative val="0"/>
          <c:val>
            <c:numRef>
              <c:f>'All Recharge'!$G$29:$G$48</c:f>
              <c:numCache>
                <c:formatCode>#,##0</c:formatCode>
                <c:ptCount val="20"/>
                <c:pt idx="0">
                  <c:v>3162</c:v>
                </c:pt>
                <c:pt idx="1">
                  <c:v>1148</c:v>
                </c:pt>
                <c:pt idx="2">
                  <c:v>6284</c:v>
                </c:pt>
                <c:pt idx="3">
                  <c:v>3357</c:v>
                </c:pt>
                <c:pt idx="4">
                  <c:v>17648</c:v>
                </c:pt>
                <c:pt idx="5">
                  <c:v>12940</c:v>
                </c:pt>
                <c:pt idx="6">
                  <c:v>4745</c:v>
                </c:pt>
                <c:pt idx="7">
                  <c:v>10205</c:v>
                </c:pt>
                <c:pt idx="8">
                  <c:v>7512</c:v>
                </c:pt>
                <c:pt idx="9">
                  <c:v>14273</c:v>
                </c:pt>
                <c:pt idx="10">
                  <c:v>17052</c:v>
                </c:pt>
                <c:pt idx="11">
                  <c:v>9271</c:v>
                </c:pt>
                <c:pt idx="12">
                  <c:v>5271</c:v>
                </c:pt>
                <c:pt idx="13">
                  <c:v>4299</c:v>
                </c:pt>
                <c:pt idx="14">
                  <c:v>8001</c:v>
                </c:pt>
                <c:pt idx="15">
                  <c:v>9236</c:v>
                </c:pt>
                <c:pt idx="16">
                  <c:v>11575</c:v>
                </c:pt>
                <c:pt idx="17">
                  <c:v>4494</c:v>
                </c:pt>
                <c:pt idx="18">
                  <c:v>12861</c:v>
                </c:pt>
                <c:pt idx="19">
                  <c:v>9967</c:v>
                </c:pt>
              </c:numCache>
            </c:numRef>
          </c:val>
          <c:extLst>
            <c:ext xmlns:c16="http://schemas.microsoft.com/office/drawing/2014/chart" uri="{C3380CC4-5D6E-409C-BE32-E72D297353CC}">
              <c16:uniqueId val="{00000001-2667-4D29-BA6D-F25A35B7F547}"/>
            </c:ext>
          </c:extLst>
        </c:ser>
        <c:ser>
          <c:idx val="4"/>
          <c:order val="2"/>
          <c:tx>
            <c:strRef>
              <c:f>'All Recharge'!$H$1</c:f>
              <c:strCache>
                <c:ptCount val="1"/>
                <c:pt idx="0">
                  <c:v>Imported</c:v>
                </c:pt>
              </c:strCache>
            </c:strRef>
          </c:tx>
          <c:spPr>
            <a:solidFill>
              <a:schemeClr val="accent5">
                <a:lumMod val="75000"/>
              </a:schemeClr>
            </a:solidFill>
            <a:ln>
              <a:noFill/>
            </a:ln>
            <a:effectLst/>
          </c:spPr>
          <c:invertIfNegative val="0"/>
          <c:val>
            <c:numRef>
              <c:f>'All Recharge'!$H$29:$H$48</c:f>
              <c:numCache>
                <c:formatCode>#,##0</c:formatCode>
                <c:ptCount val="20"/>
                <c:pt idx="0">
                  <c:v>6538</c:v>
                </c:pt>
                <c:pt idx="1">
                  <c:v>6493</c:v>
                </c:pt>
                <c:pt idx="2">
                  <c:v>6548</c:v>
                </c:pt>
                <c:pt idx="3">
                  <c:v>7607</c:v>
                </c:pt>
                <c:pt idx="4">
                  <c:v>12259</c:v>
                </c:pt>
                <c:pt idx="5">
                  <c:v>34567</c:v>
                </c:pt>
                <c:pt idx="6">
                  <c:v>32960</c:v>
                </c:pt>
                <c:pt idx="7">
                  <c:v>0</c:v>
                </c:pt>
                <c:pt idx="8">
                  <c:v>0</c:v>
                </c:pt>
                <c:pt idx="9">
                  <c:v>5000</c:v>
                </c:pt>
                <c:pt idx="10">
                  <c:v>9465</c:v>
                </c:pt>
                <c:pt idx="11">
                  <c:v>22560</c:v>
                </c:pt>
                <c:pt idx="12">
                  <c:v>0</c:v>
                </c:pt>
                <c:pt idx="13">
                  <c:v>795</c:v>
                </c:pt>
                <c:pt idx="14">
                  <c:v>0</c:v>
                </c:pt>
                <c:pt idx="15">
                  <c:v>0</c:v>
                </c:pt>
                <c:pt idx="16">
                  <c:v>13150</c:v>
                </c:pt>
                <c:pt idx="17">
                  <c:v>35621</c:v>
                </c:pt>
                <c:pt idx="18">
                  <c:v>7401</c:v>
                </c:pt>
                <c:pt idx="19">
                  <c:v>20154</c:v>
                </c:pt>
              </c:numCache>
            </c:numRef>
          </c:val>
          <c:extLst>
            <c:ext xmlns:c16="http://schemas.microsoft.com/office/drawing/2014/chart" uri="{C3380CC4-5D6E-409C-BE32-E72D297353CC}">
              <c16:uniqueId val="{00000002-2667-4D29-BA6D-F25A35B7F547}"/>
            </c:ext>
          </c:extLst>
        </c:ser>
        <c:dLbls>
          <c:showLegendKey val="0"/>
          <c:showVal val="0"/>
          <c:showCatName val="0"/>
          <c:showSerName val="0"/>
          <c:showPercent val="0"/>
          <c:showBubbleSize val="0"/>
        </c:dLbls>
        <c:gapWidth val="150"/>
        <c:overlap val="100"/>
        <c:axId val="632243216"/>
        <c:axId val="632242888"/>
      </c:barChart>
      <c:catAx>
        <c:axId val="632243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32242888"/>
        <c:crosses val="autoZero"/>
        <c:auto val="1"/>
        <c:lblAlgn val="ctr"/>
        <c:lblOffset val="100"/>
        <c:noMultiLvlLbl val="0"/>
      </c:catAx>
      <c:valAx>
        <c:axId val="632242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Acre-Feet per Year</a:t>
                </a:r>
              </a:p>
            </c:rich>
          </c:tx>
          <c:layout>
            <c:manualLayout>
              <c:xMode val="edge"/>
              <c:yMode val="edge"/>
              <c:x val="0"/>
              <c:y val="0.2992487589290754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32243216"/>
        <c:crosses val="autoZero"/>
        <c:crossBetween val="between"/>
      </c:valAx>
      <c:spPr>
        <a:noFill/>
        <a:ln>
          <a:noFill/>
        </a:ln>
        <a:effectLst/>
      </c:spPr>
    </c:plotArea>
    <c:legend>
      <c:legendPos val="b"/>
      <c:layout>
        <c:manualLayout>
          <c:xMode val="edge"/>
          <c:yMode val="edge"/>
          <c:x val="0.13590434861951689"/>
          <c:y val="0.88929683195175513"/>
          <c:w val="0.86409565138048305"/>
          <c:h val="4.69660682800103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71F-4B6E-8E9C-AE3D6D9A445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71F-4B6E-8E9C-AE3D6D9A445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71F-4B6E-8E9C-AE3D6D9A4459}"/>
              </c:ext>
            </c:extLst>
          </c:dPt>
          <c:dPt>
            <c:idx val="3"/>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7-571F-4B6E-8E9C-AE3D6D9A445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71F-4B6E-8E9C-AE3D6D9A4459}"/>
              </c:ext>
            </c:extLst>
          </c:dPt>
          <c:dPt>
            <c:idx val="5"/>
            <c:bubble3D val="0"/>
            <c:spPr>
              <a:solidFill>
                <a:srgbClr val="8064A2"/>
              </a:solidFill>
              <a:ln w="19050">
                <a:solidFill>
                  <a:schemeClr val="lt1"/>
                </a:solidFill>
              </a:ln>
              <a:effectLst/>
            </c:spPr>
            <c:extLst>
              <c:ext xmlns:c16="http://schemas.microsoft.com/office/drawing/2014/chart" uri="{C3380CC4-5D6E-409C-BE32-E72D297353CC}">
                <c16:uniqueId val="{0000000B-571F-4B6E-8E9C-AE3D6D9A4459}"/>
              </c:ext>
            </c:extLst>
          </c:dPt>
          <c:cat>
            <c:strRef>
              <c:f>'FY19-20 Chart'!$M$30:$M$35</c:f>
              <c:strCache>
                <c:ptCount val="6"/>
                <c:pt idx="0">
                  <c:v>Imported Water</c:v>
                </c:pt>
                <c:pt idx="1">
                  <c:v>Chino Basin Groundwater</c:v>
                </c:pt>
                <c:pt idx="2">
                  <c:v>Other Groundwater</c:v>
                </c:pt>
                <c:pt idx="3">
                  <c:v>Surface Water</c:v>
                </c:pt>
                <c:pt idx="4">
                  <c:v>CDA</c:v>
                </c:pt>
                <c:pt idx="5">
                  <c:v>Recycled Water</c:v>
                </c:pt>
              </c:strCache>
            </c:strRef>
          </c:cat>
          <c:val>
            <c:numRef>
              <c:f>'FY19-20 Chart'!$N$30:$N$35</c:f>
              <c:numCache>
                <c:formatCode>#,##0</c:formatCode>
                <c:ptCount val="6"/>
                <c:pt idx="0">
                  <c:v>49034.937000000005</c:v>
                </c:pt>
                <c:pt idx="1">
                  <c:v>69144.048999999999</c:v>
                </c:pt>
                <c:pt idx="2">
                  <c:v>26435.565999999992</c:v>
                </c:pt>
                <c:pt idx="3">
                  <c:v>16652.199000000001</c:v>
                </c:pt>
                <c:pt idx="4">
                  <c:v>14649.32</c:v>
                </c:pt>
                <c:pt idx="5">
                  <c:v>16277.846</c:v>
                </c:pt>
              </c:numCache>
            </c:numRef>
          </c:val>
          <c:extLst>
            <c:ext xmlns:c16="http://schemas.microsoft.com/office/drawing/2014/chart" uri="{C3380CC4-5D6E-409C-BE32-E72D297353CC}">
              <c16:uniqueId val="{0000000C-571F-4B6E-8E9C-AE3D6D9A4459}"/>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0C5E27-021F-425A-B2F9-C3B0D32E097C}"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91450017-94C4-467E-8FFA-BD9B60A242B2}">
      <dgm:prSet/>
      <dgm:spPr/>
      <dgm:t>
        <a:bodyPr/>
        <a:lstStyle/>
        <a:p>
          <a:r>
            <a:rPr lang="en-US"/>
            <a:t>Define</a:t>
          </a:r>
        </a:p>
      </dgm:t>
    </dgm:pt>
    <dgm:pt modelId="{909EF4AE-E3BB-46C8-AD25-BEB3ED6BE488}" type="parTrans" cxnId="{D4A52892-7218-4DB3-8501-B6BB97530EDC}">
      <dgm:prSet/>
      <dgm:spPr/>
      <dgm:t>
        <a:bodyPr/>
        <a:lstStyle/>
        <a:p>
          <a:endParaRPr lang="en-US"/>
        </a:p>
      </dgm:t>
    </dgm:pt>
    <dgm:pt modelId="{F07D0DCF-86F3-47BD-A625-C9F01ED16B18}" type="sibTrans" cxnId="{D4A52892-7218-4DB3-8501-B6BB97530EDC}">
      <dgm:prSet/>
      <dgm:spPr/>
      <dgm:t>
        <a:bodyPr/>
        <a:lstStyle/>
        <a:p>
          <a:endParaRPr lang="en-US"/>
        </a:p>
      </dgm:t>
    </dgm:pt>
    <dgm:pt modelId="{BC400345-6E40-41A1-83B2-6D7000C151E3}">
      <dgm:prSet custT="1"/>
      <dgm:spPr/>
      <dgm:t>
        <a:bodyPr/>
        <a:lstStyle/>
        <a:p>
          <a:r>
            <a:rPr lang="en-US" sz="2200" dirty="0">
              <a:latin typeface="Arial" panose="020B0604020202020204" pitchFamily="34" charset="0"/>
              <a:cs typeface="Arial" panose="020B0604020202020204" pitchFamily="34" charset="0"/>
            </a:rPr>
            <a:t>Define the TDS and nitrate loading</a:t>
          </a:r>
        </a:p>
      </dgm:t>
    </dgm:pt>
    <dgm:pt modelId="{5AE4163C-EA09-4719-B89A-3EF811127EB1}" type="parTrans" cxnId="{67B408AB-14B0-410F-A911-39AAE2F214CF}">
      <dgm:prSet/>
      <dgm:spPr/>
      <dgm:t>
        <a:bodyPr/>
        <a:lstStyle/>
        <a:p>
          <a:endParaRPr lang="en-US"/>
        </a:p>
      </dgm:t>
    </dgm:pt>
    <dgm:pt modelId="{F9DF8865-7544-441B-8DA8-DE9F66AB675E}" type="sibTrans" cxnId="{67B408AB-14B0-410F-A911-39AAE2F214CF}">
      <dgm:prSet/>
      <dgm:spPr/>
      <dgm:t>
        <a:bodyPr/>
        <a:lstStyle/>
        <a:p>
          <a:endParaRPr lang="en-US"/>
        </a:p>
      </dgm:t>
    </dgm:pt>
    <dgm:pt modelId="{23299570-67F2-40C9-BF1A-5EC41B921634}">
      <dgm:prSet/>
      <dgm:spPr/>
      <dgm:t>
        <a:bodyPr/>
        <a:lstStyle/>
        <a:p>
          <a:r>
            <a:rPr lang="en-US"/>
            <a:t>Establish</a:t>
          </a:r>
        </a:p>
      </dgm:t>
    </dgm:pt>
    <dgm:pt modelId="{98825D5C-41B3-41B7-B918-FC4FCF235D56}" type="parTrans" cxnId="{10B53078-2579-4523-9254-07B20D1E0FC4}">
      <dgm:prSet/>
      <dgm:spPr/>
      <dgm:t>
        <a:bodyPr/>
        <a:lstStyle/>
        <a:p>
          <a:endParaRPr lang="en-US"/>
        </a:p>
      </dgm:t>
    </dgm:pt>
    <dgm:pt modelId="{78E8B165-A563-4C44-9890-D05081F8FE22}" type="sibTrans" cxnId="{10B53078-2579-4523-9254-07B20D1E0FC4}">
      <dgm:prSet/>
      <dgm:spPr/>
      <dgm:t>
        <a:bodyPr/>
        <a:lstStyle/>
        <a:p>
          <a:endParaRPr lang="en-US"/>
        </a:p>
      </dgm:t>
    </dgm:pt>
    <dgm:pt modelId="{A06AD58E-28B7-4908-8781-A70DE6285902}">
      <dgm:prSet custT="1"/>
      <dgm:spPr/>
      <dgm:t>
        <a:bodyPr/>
        <a:lstStyle/>
        <a:p>
          <a:r>
            <a:rPr lang="en-US" sz="2200" b="0" dirty="0">
              <a:latin typeface="Arial" panose="020B0604020202020204" pitchFamily="34" charset="0"/>
              <a:cs typeface="Arial" panose="020B0604020202020204" pitchFamily="34" charset="0"/>
            </a:rPr>
            <a:t>Establish an initial condition in the aquifer system </a:t>
          </a:r>
        </a:p>
      </dgm:t>
    </dgm:pt>
    <dgm:pt modelId="{F80A9302-9556-4649-B66C-ED8DD44924F8}" type="parTrans" cxnId="{D104B9B4-B29A-4F16-A15A-AC126856AAFD}">
      <dgm:prSet/>
      <dgm:spPr/>
      <dgm:t>
        <a:bodyPr/>
        <a:lstStyle/>
        <a:p>
          <a:endParaRPr lang="en-US"/>
        </a:p>
      </dgm:t>
    </dgm:pt>
    <dgm:pt modelId="{E18C039F-420D-421F-8DEB-5E99D48C1A4D}" type="sibTrans" cxnId="{D104B9B4-B29A-4F16-A15A-AC126856AAFD}">
      <dgm:prSet/>
      <dgm:spPr/>
      <dgm:t>
        <a:bodyPr/>
        <a:lstStyle/>
        <a:p>
          <a:endParaRPr lang="en-US"/>
        </a:p>
      </dgm:t>
    </dgm:pt>
    <dgm:pt modelId="{09D3B8A2-2E21-46D9-A450-948AEF95BEFA}">
      <dgm:prSet/>
      <dgm:spPr/>
      <dgm:t>
        <a:bodyPr/>
        <a:lstStyle/>
        <a:p>
          <a:r>
            <a:rPr lang="en-US"/>
            <a:t>Define</a:t>
          </a:r>
        </a:p>
      </dgm:t>
    </dgm:pt>
    <dgm:pt modelId="{E75FDF96-9EC9-412D-997E-49572F8B379B}" type="parTrans" cxnId="{04DCF8A5-8FC1-4FD2-B96F-AC29C51D2F40}">
      <dgm:prSet/>
      <dgm:spPr/>
      <dgm:t>
        <a:bodyPr/>
        <a:lstStyle/>
        <a:p>
          <a:endParaRPr lang="en-US"/>
        </a:p>
      </dgm:t>
    </dgm:pt>
    <dgm:pt modelId="{A92994F2-EE79-4363-BFD4-17D7DAD71039}" type="sibTrans" cxnId="{04DCF8A5-8FC1-4FD2-B96F-AC29C51D2F40}">
      <dgm:prSet/>
      <dgm:spPr/>
      <dgm:t>
        <a:bodyPr/>
        <a:lstStyle/>
        <a:p>
          <a:endParaRPr lang="en-US"/>
        </a:p>
      </dgm:t>
    </dgm:pt>
    <dgm:pt modelId="{27D5FB10-2AE1-4065-95A3-1C9136B044A4}">
      <dgm:prSet custT="1"/>
      <dgm:spPr/>
      <dgm:t>
        <a:bodyPr/>
        <a:lstStyle/>
        <a:p>
          <a:r>
            <a:rPr lang="en-US" sz="2200" dirty="0">
              <a:latin typeface="Arial" panose="020B0604020202020204" pitchFamily="34" charset="0"/>
              <a:cs typeface="Arial" panose="020B0604020202020204" pitchFamily="34" charset="0"/>
            </a:rPr>
            <a:t>Define salinity management scenarios and the criteria for evaluation</a:t>
          </a:r>
        </a:p>
      </dgm:t>
    </dgm:pt>
    <dgm:pt modelId="{5AA302EF-DFE3-40AF-8B45-D00E7CAB88D4}" type="parTrans" cxnId="{70281F77-7ED9-44DC-B465-19984DBED390}">
      <dgm:prSet/>
      <dgm:spPr/>
      <dgm:t>
        <a:bodyPr/>
        <a:lstStyle/>
        <a:p>
          <a:endParaRPr lang="en-US"/>
        </a:p>
      </dgm:t>
    </dgm:pt>
    <dgm:pt modelId="{DCCE90FC-24A7-4931-9EA3-EF950119AA95}" type="sibTrans" cxnId="{70281F77-7ED9-44DC-B465-19984DBED390}">
      <dgm:prSet/>
      <dgm:spPr/>
      <dgm:t>
        <a:bodyPr/>
        <a:lstStyle/>
        <a:p>
          <a:endParaRPr lang="en-US"/>
        </a:p>
      </dgm:t>
    </dgm:pt>
    <dgm:pt modelId="{D924FEE7-9DDA-4D67-A97C-615C7BB5C640}">
      <dgm:prSet/>
      <dgm:spPr/>
      <dgm:t>
        <a:bodyPr/>
        <a:lstStyle/>
        <a:p>
          <a:r>
            <a:rPr lang="en-US"/>
            <a:t>Estimate</a:t>
          </a:r>
        </a:p>
      </dgm:t>
    </dgm:pt>
    <dgm:pt modelId="{54222964-841C-4ACB-B9AB-F5732E9F5E50}" type="parTrans" cxnId="{073C1EEA-6D9C-4401-B556-3869502209FD}">
      <dgm:prSet/>
      <dgm:spPr/>
      <dgm:t>
        <a:bodyPr/>
        <a:lstStyle/>
        <a:p>
          <a:endParaRPr lang="en-US"/>
        </a:p>
      </dgm:t>
    </dgm:pt>
    <dgm:pt modelId="{7F5D5391-80E1-4EE5-9C83-0634895730E2}" type="sibTrans" cxnId="{073C1EEA-6D9C-4401-B556-3869502209FD}">
      <dgm:prSet/>
      <dgm:spPr/>
      <dgm:t>
        <a:bodyPr/>
        <a:lstStyle/>
        <a:p>
          <a:endParaRPr lang="en-US"/>
        </a:p>
      </dgm:t>
    </dgm:pt>
    <dgm:pt modelId="{2443BFE8-E59C-484F-917C-28EDB28CDC6C}">
      <dgm:prSet custT="1"/>
      <dgm:spPr/>
      <dgm:t>
        <a:bodyPr/>
        <a:lstStyle/>
        <a:p>
          <a:r>
            <a:rPr lang="en-US" sz="2200" dirty="0">
              <a:latin typeface="Arial" panose="020B0604020202020204" pitchFamily="34" charset="0"/>
              <a:cs typeface="Arial" panose="020B0604020202020204" pitchFamily="34" charset="0"/>
            </a:rPr>
            <a:t>Estimate future TDS and N impacts using a series of water quality models</a:t>
          </a:r>
        </a:p>
      </dgm:t>
    </dgm:pt>
    <dgm:pt modelId="{20CF29DB-368B-462D-B48F-1AFAB038FCB0}" type="parTrans" cxnId="{BA15C1F1-0CB1-4AE0-92DA-DA3D03E37F78}">
      <dgm:prSet/>
      <dgm:spPr/>
      <dgm:t>
        <a:bodyPr/>
        <a:lstStyle/>
        <a:p>
          <a:endParaRPr lang="en-US"/>
        </a:p>
      </dgm:t>
    </dgm:pt>
    <dgm:pt modelId="{892615A3-52B9-47AD-BF33-4EA8757FBD48}" type="sibTrans" cxnId="{BA15C1F1-0CB1-4AE0-92DA-DA3D03E37F78}">
      <dgm:prSet/>
      <dgm:spPr/>
      <dgm:t>
        <a:bodyPr/>
        <a:lstStyle/>
        <a:p>
          <a:endParaRPr lang="en-US"/>
        </a:p>
      </dgm:t>
    </dgm:pt>
    <dgm:pt modelId="{AF7BD613-BC08-48A4-BD52-BFEFC6BFB804}" type="pres">
      <dgm:prSet presAssocID="{000C5E27-021F-425A-B2F9-C3B0D32E097C}" presName="Name0" presStyleCnt="0">
        <dgm:presLayoutVars>
          <dgm:dir/>
          <dgm:animLvl val="lvl"/>
          <dgm:resizeHandles val="exact"/>
        </dgm:presLayoutVars>
      </dgm:prSet>
      <dgm:spPr/>
    </dgm:pt>
    <dgm:pt modelId="{CA9B55E8-20F6-4AE1-88ED-2CD4DC7813B1}" type="pres">
      <dgm:prSet presAssocID="{D924FEE7-9DDA-4D67-A97C-615C7BB5C640}" presName="boxAndChildren" presStyleCnt="0"/>
      <dgm:spPr/>
    </dgm:pt>
    <dgm:pt modelId="{1EC3EF47-79BD-416D-8DCF-DB626FDA9A2C}" type="pres">
      <dgm:prSet presAssocID="{D924FEE7-9DDA-4D67-A97C-615C7BB5C640}" presName="parentTextBox" presStyleLbl="alignNode1" presStyleIdx="0" presStyleCnt="4"/>
      <dgm:spPr/>
    </dgm:pt>
    <dgm:pt modelId="{ED0CE387-7DA2-4578-8260-4206C1F6E126}" type="pres">
      <dgm:prSet presAssocID="{D924FEE7-9DDA-4D67-A97C-615C7BB5C640}" presName="descendantBox" presStyleLbl="bgAccFollowNode1" presStyleIdx="0" presStyleCnt="4"/>
      <dgm:spPr/>
    </dgm:pt>
    <dgm:pt modelId="{8A553EA0-27F1-42A5-B740-01539D3642EB}" type="pres">
      <dgm:prSet presAssocID="{A92994F2-EE79-4363-BFD4-17D7DAD71039}" presName="sp" presStyleCnt="0"/>
      <dgm:spPr/>
    </dgm:pt>
    <dgm:pt modelId="{2F3DAE18-BE7D-46ED-A523-64086EDDE7F4}" type="pres">
      <dgm:prSet presAssocID="{09D3B8A2-2E21-46D9-A450-948AEF95BEFA}" presName="arrowAndChildren" presStyleCnt="0"/>
      <dgm:spPr/>
    </dgm:pt>
    <dgm:pt modelId="{54F4973A-9BCD-4065-A3CF-B81312A98C9C}" type="pres">
      <dgm:prSet presAssocID="{09D3B8A2-2E21-46D9-A450-948AEF95BEFA}" presName="parentTextArrow" presStyleLbl="node1" presStyleIdx="0" presStyleCnt="0"/>
      <dgm:spPr/>
    </dgm:pt>
    <dgm:pt modelId="{DA8AF10E-223B-48B2-B293-92286D2C9286}" type="pres">
      <dgm:prSet presAssocID="{09D3B8A2-2E21-46D9-A450-948AEF95BEFA}" presName="arrow" presStyleLbl="alignNode1" presStyleIdx="1" presStyleCnt="4"/>
      <dgm:spPr/>
    </dgm:pt>
    <dgm:pt modelId="{86177817-1AC2-42DF-9A70-B1D883E76FAF}" type="pres">
      <dgm:prSet presAssocID="{09D3B8A2-2E21-46D9-A450-948AEF95BEFA}" presName="descendantArrow" presStyleLbl="bgAccFollowNode1" presStyleIdx="1" presStyleCnt="4"/>
      <dgm:spPr/>
    </dgm:pt>
    <dgm:pt modelId="{005B8D00-0FEF-4315-B37F-B778B856F558}" type="pres">
      <dgm:prSet presAssocID="{78E8B165-A563-4C44-9890-D05081F8FE22}" presName="sp" presStyleCnt="0"/>
      <dgm:spPr/>
    </dgm:pt>
    <dgm:pt modelId="{E101FD78-978B-4DD8-9899-EC8446921DCD}" type="pres">
      <dgm:prSet presAssocID="{23299570-67F2-40C9-BF1A-5EC41B921634}" presName="arrowAndChildren" presStyleCnt="0"/>
      <dgm:spPr/>
    </dgm:pt>
    <dgm:pt modelId="{187585E8-9087-4FD2-9873-E5112288A333}" type="pres">
      <dgm:prSet presAssocID="{23299570-67F2-40C9-BF1A-5EC41B921634}" presName="parentTextArrow" presStyleLbl="node1" presStyleIdx="0" presStyleCnt="0"/>
      <dgm:spPr/>
    </dgm:pt>
    <dgm:pt modelId="{E38EAD44-EAD9-45DC-96B2-46B5E4D83F4F}" type="pres">
      <dgm:prSet presAssocID="{23299570-67F2-40C9-BF1A-5EC41B921634}" presName="arrow" presStyleLbl="alignNode1" presStyleIdx="2" presStyleCnt="4"/>
      <dgm:spPr/>
    </dgm:pt>
    <dgm:pt modelId="{45475F06-ABFE-42C6-8E84-8D7296437380}" type="pres">
      <dgm:prSet presAssocID="{23299570-67F2-40C9-BF1A-5EC41B921634}" presName="descendantArrow" presStyleLbl="bgAccFollowNode1" presStyleIdx="2" presStyleCnt="4"/>
      <dgm:spPr/>
    </dgm:pt>
    <dgm:pt modelId="{F0837AF5-A339-43C1-8198-1DCE42A8BC1A}" type="pres">
      <dgm:prSet presAssocID="{F07D0DCF-86F3-47BD-A625-C9F01ED16B18}" presName="sp" presStyleCnt="0"/>
      <dgm:spPr/>
    </dgm:pt>
    <dgm:pt modelId="{21DCEFC5-FA3E-441F-8538-616EFDEB8942}" type="pres">
      <dgm:prSet presAssocID="{91450017-94C4-467E-8FFA-BD9B60A242B2}" presName="arrowAndChildren" presStyleCnt="0"/>
      <dgm:spPr/>
    </dgm:pt>
    <dgm:pt modelId="{059B7203-C978-4C63-AC22-EBAAED85C43E}" type="pres">
      <dgm:prSet presAssocID="{91450017-94C4-467E-8FFA-BD9B60A242B2}" presName="parentTextArrow" presStyleLbl="node1" presStyleIdx="0" presStyleCnt="0"/>
      <dgm:spPr/>
    </dgm:pt>
    <dgm:pt modelId="{7C7307C4-C75D-46F2-BFBD-D4EFBFAE2C70}" type="pres">
      <dgm:prSet presAssocID="{91450017-94C4-467E-8FFA-BD9B60A242B2}" presName="arrow" presStyleLbl="alignNode1" presStyleIdx="3" presStyleCnt="4"/>
      <dgm:spPr/>
    </dgm:pt>
    <dgm:pt modelId="{2A85C638-FBC5-4D46-A0E3-34938556A7EF}" type="pres">
      <dgm:prSet presAssocID="{91450017-94C4-467E-8FFA-BD9B60A242B2}" presName="descendantArrow" presStyleLbl="bgAccFollowNode1" presStyleIdx="3" presStyleCnt="4"/>
      <dgm:spPr/>
    </dgm:pt>
  </dgm:ptLst>
  <dgm:cxnLst>
    <dgm:cxn modelId="{8C558B03-C705-4469-B00D-67045CB81F7F}" type="presOf" srcId="{09D3B8A2-2E21-46D9-A450-948AEF95BEFA}" destId="{54F4973A-9BCD-4065-A3CF-B81312A98C9C}" srcOrd="0" destOrd="0" presId="urn:microsoft.com/office/officeart/2016/7/layout/VerticalDownArrowProcess"/>
    <dgm:cxn modelId="{07DF0527-9904-4D9E-8A30-BAD5BAE8AF2E}" type="presOf" srcId="{D924FEE7-9DDA-4D67-A97C-615C7BB5C640}" destId="{1EC3EF47-79BD-416D-8DCF-DB626FDA9A2C}" srcOrd="0" destOrd="0" presId="urn:microsoft.com/office/officeart/2016/7/layout/VerticalDownArrowProcess"/>
    <dgm:cxn modelId="{8E41FB2B-0C64-4830-A2B6-7E9A6CEA6DD0}" type="presOf" srcId="{BC400345-6E40-41A1-83B2-6D7000C151E3}" destId="{2A85C638-FBC5-4D46-A0E3-34938556A7EF}" srcOrd="0" destOrd="0" presId="urn:microsoft.com/office/officeart/2016/7/layout/VerticalDownArrowProcess"/>
    <dgm:cxn modelId="{31847931-F362-4097-B147-02DB185C3FA7}" type="presOf" srcId="{23299570-67F2-40C9-BF1A-5EC41B921634}" destId="{E38EAD44-EAD9-45DC-96B2-46B5E4D83F4F}" srcOrd="1" destOrd="0" presId="urn:microsoft.com/office/officeart/2016/7/layout/VerticalDownArrowProcess"/>
    <dgm:cxn modelId="{6BF2393A-37D5-45C7-A39B-0625217C93A3}" type="presOf" srcId="{27D5FB10-2AE1-4065-95A3-1C9136B044A4}" destId="{86177817-1AC2-42DF-9A70-B1D883E76FAF}" srcOrd="0" destOrd="0" presId="urn:microsoft.com/office/officeart/2016/7/layout/VerticalDownArrowProcess"/>
    <dgm:cxn modelId="{950B433B-6B75-4A7B-A30F-F69F194324CE}" type="presOf" srcId="{2443BFE8-E59C-484F-917C-28EDB28CDC6C}" destId="{ED0CE387-7DA2-4578-8260-4206C1F6E126}" srcOrd="0" destOrd="0" presId="urn:microsoft.com/office/officeart/2016/7/layout/VerticalDownArrowProcess"/>
    <dgm:cxn modelId="{6D96F63E-A271-45C8-BD39-CFBFA028E3B3}" type="presOf" srcId="{A06AD58E-28B7-4908-8781-A70DE6285902}" destId="{45475F06-ABFE-42C6-8E84-8D7296437380}" srcOrd="0" destOrd="0" presId="urn:microsoft.com/office/officeart/2016/7/layout/VerticalDownArrowProcess"/>
    <dgm:cxn modelId="{0EE8955F-52CC-4A67-BBFA-8EF692C61012}" type="presOf" srcId="{91450017-94C4-467E-8FFA-BD9B60A242B2}" destId="{059B7203-C978-4C63-AC22-EBAAED85C43E}" srcOrd="0" destOrd="0" presId="urn:microsoft.com/office/officeart/2016/7/layout/VerticalDownArrowProcess"/>
    <dgm:cxn modelId="{59862F46-E49F-4F24-BFC0-9541405DF675}" type="presOf" srcId="{09D3B8A2-2E21-46D9-A450-948AEF95BEFA}" destId="{DA8AF10E-223B-48B2-B293-92286D2C9286}" srcOrd="1" destOrd="0" presId="urn:microsoft.com/office/officeart/2016/7/layout/VerticalDownArrowProcess"/>
    <dgm:cxn modelId="{6F33C476-1F99-4D52-B587-A5AEC5A217CC}" type="presOf" srcId="{23299570-67F2-40C9-BF1A-5EC41B921634}" destId="{187585E8-9087-4FD2-9873-E5112288A333}" srcOrd="0" destOrd="0" presId="urn:microsoft.com/office/officeart/2016/7/layout/VerticalDownArrowProcess"/>
    <dgm:cxn modelId="{70281F77-7ED9-44DC-B465-19984DBED390}" srcId="{09D3B8A2-2E21-46D9-A450-948AEF95BEFA}" destId="{27D5FB10-2AE1-4065-95A3-1C9136B044A4}" srcOrd="0" destOrd="0" parTransId="{5AA302EF-DFE3-40AF-8B45-D00E7CAB88D4}" sibTransId="{DCCE90FC-24A7-4931-9EA3-EF950119AA95}"/>
    <dgm:cxn modelId="{10B53078-2579-4523-9254-07B20D1E0FC4}" srcId="{000C5E27-021F-425A-B2F9-C3B0D32E097C}" destId="{23299570-67F2-40C9-BF1A-5EC41B921634}" srcOrd="1" destOrd="0" parTransId="{98825D5C-41B3-41B7-B918-FC4FCF235D56}" sibTransId="{78E8B165-A563-4C44-9890-D05081F8FE22}"/>
    <dgm:cxn modelId="{D4A52892-7218-4DB3-8501-B6BB97530EDC}" srcId="{000C5E27-021F-425A-B2F9-C3B0D32E097C}" destId="{91450017-94C4-467E-8FFA-BD9B60A242B2}" srcOrd="0" destOrd="0" parTransId="{909EF4AE-E3BB-46C8-AD25-BEB3ED6BE488}" sibTransId="{F07D0DCF-86F3-47BD-A625-C9F01ED16B18}"/>
    <dgm:cxn modelId="{04DCF8A5-8FC1-4FD2-B96F-AC29C51D2F40}" srcId="{000C5E27-021F-425A-B2F9-C3B0D32E097C}" destId="{09D3B8A2-2E21-46D9-A450-948AEF95BEFA}" srcOrd="2" destOrd="0" parTransId="{E75FDF96-9EC9-412D-997E-49572F8B379B}" sibTransId="{A92994F2-EE79-4363-BFD4-17D7DAD71039}"/>
    <dgm:cxn modelId="{67B408AB-14B0-410F-A911-39AAE2F214CF}" srcId="{91450017-94C4-467E-8FFA-BD9B60A242B2}" destId="{BC400345-6E40-41A1-83B2-6D7000C151E3}" srcOrd="0" destOrd="0" parTransId="{5AE4163C-EA09-4719-B89A-3EF811127EB1}" sibTransId="{F9DF8865-7544-441B-8DA8-DE9F66AB675E}"/>
    <dgm:cxn modelId="{D104B9B4-B29A-4F16-A15A-AC126856AAFD}" srcId="{23299570-67F2-40C9-BF1A-5EC41B921634}" destId="{A06AD58E-28B7-4908-8781-A70DE6285902}" srcOrd="0" destOrd="0" parTransId="{F80A9302-9556-4649-B66C-ED8DD44924F8}" sibTransId="{E18C039F-420D-421F-8DEB-5E99D48C1A4D}"/>
    <dgm:cxn modelId="{80CA57B6-75B2-41ED-B0BC-E28FAD090872}" type="presOf" srcId="{000C5E27-021F-425A-B2F9-C3B0D32E097C}" destId="{AF7BD613-BC08-48A4-BD52-BFEFC6BFB804}" srcOrd="0" destOrd="0" presId="urn:microsoft.com/office/officeart/2016/7/layout/VerticalDownArrowProcess"/>
    <dgm:cxn modelId="{0BB423D1-F195-49B0-A190-0276CF7BA9B5}" type="presOf" srcId="{91450017-94C4-467E-8FFA-BD9B60A242B2}" destId="{7C7307C4-C75D-46F2-BFBD-D4EFBFAE2C70}" srcOrd="1" destOrd="0" presId="urn:microsoft.com/office/officeart/2016/7/layout/VerticalDownArrowProcess"/>
    <dgm:cxn modelId="{073C1EEA-6D9C-4401-B556-3869502209FD}" srcId="{000C5E27-021F-425A-B2F9-C3B0D32E097C}" destId="{D924FEE7-9DDA-4D67-A97C-615C7BB5C640}" srcOrd="3" destOrd="0" parTransId="{54222964-841C-4ACB-B9AB-F5732E9F5E50}" sibTransId="{7F5D5391-80E1-4EE5-9C83-0634895730E2}"/>
    <dgm:cxn modelId="{BA15C1F1-0CB1-4AE0-92DA-DA3D03E37F78}" srcId="{D924FEE7-9DDA-4D67-A97C-615C7BB5C640}" destId="{2443BFE8-E59C-484F-917C-28EDB28CDC6C}" srcOrd="0" destOrd="0" parTransId="{20CF29DB-368B-462D-B48F-1AFAB038FCB0}" sibTransId="{892615A3-52B9-47AD-BF33-4EA8757FBD48}"/>
    <dgm:cxn modelId="{ABDDE99C-B66E-402B-88EE-8A663B559549}" type="presParOf" srcId="{AF7BD613-BC08-48A4-BD52-BFEFC6BFB804}" destId="{CA9B55E8-20F6-4AE1-88ED-2CD4DC7813B1}" srcOrd="0" destOrd="0" presId="urn:microsoft.com/office/officeart/2016/7/layout/VerticalDownArrowProcess"/>
    <dgm:cxn modelId="{FD6376FD-D8F6-4107-B65C-475BC71071C0}" type="presParOf" srcId="{CA9B55E8-20F6-4AE1-88ED-2CD4DC7813B1}" destId="{1EC3EF47-79BD-416D-8DCF-DB626FDA9A2C}" srcOrd="0" destOrd="0" presId="urn:microsoft.com/office/officeart/2016/7/layout/VerticalDownArrowProcess"/>
    <dgm:cxn modelId="{677A9656-CE5A-49AC-A069-1979041285FE}" type="presParOf" srcId="{CA9B55E8-20F6-4AE1-88ED-2CD4DC7813B1}" destId="{ED0CE387-7DA2-4578-8260-4206C1F6E126}" srcOrd="1" destOrd="0" presId="urn:microsoft.com/office/officeart/2016/7/layout/VerticalDownArrowProcess"/>
    <dgm:cxn modelId="{961CA3B5-FF65-4B0C-B0A4-78FB6327FCA2}" type="presParOf" srcId="{AF7BD613-BC08-48A4-BD52-BFEFC6BFB804}" destId="{8A553EA0-27F1-42A5-B740-01539D3642EB}" srcOrd="1" destOrd="0" presId="urn:microsoft.com/office/officeart/2016/7/layout/VerticalDownArrowProcess"/>
    <dgm:cxn modelId="{CFCC3C7F-677E-4705-B53E-EFCC8D812CF9}" type="presParOf" srcId="{AF7BD613-BC08-48A4-BD52-BFEFC6BFB804}" destId="{2F3DAE18-BE7D-46ED-A523-64086EDDE7F4}" srcOrd="2" destOrd="0" presId="urn:microsoft.com/office/officeart/2016/7/layout/VerticalDownArrowProcess"/>
    <dgm:cxn modelId="{FE9D3861-364A-4444-9FE3-2BF229642FA3}" type="presParOf" srcId="{2F3DAE18-BE7D-46ED-A523-64086EDDE7F4}" destId="{54F4973A-9BCD-4065-A3CF-B81312A98C9C}" srcOrd="0" destOrd="0" presId="urn:microsoft.com/office/officeart/2016/7/layout/VerticalDownArrowProcess"/>
    <dgm:cxn modelId="{F754E1AC-3601-4D7F-8109-2F3659FC0BD1}" type="presParOf" srcId="{2F3DAE18-BE7D-46ED-A523-64086EDDE7F4}" destId="{DA8AF10E-223B-48B2-B293-92286D2C9286}" srcOrd="1" destOrd="0" presId="urn:microsoft.com/office/officeart/2016/7/layout/VerticalDownArrowProcess"/>
    <dgm:cxn modelId="{725C22FA-E9CF-48B0-BE4A-2A702BBCDFD8}" type="presParOf" srcId="{2F3DAE18-BE7D-46ED-A523-64086EDDE7F4}" destId="{86177817-1AC2-42DF-9A70-B1D883E76FAF}" srcOrd="2" destOrd="0" presId="urn:microsoft.com/office/officeart/2016/7/layout/VerticalDownArrowProcess"/>
    <dgm:cxn modelId="{4F10BB6C-CCFE-477D-BB4E-F8DBEA6507BA}" type="presParOf" srcId="{AF7BD613-BC08-48A4-BD52-BFEFC6BFB804}" destId="{005B8D00-0FEF-4315-B37F-B778B856F558}" srcOrd="3" destOrd="0" presId="urn:microsoft.com/office/officeart/2016/7/layout/VerticalDownArrowProcess"/>
    <dgm:cxn modelId="{1B295F77-239C-4EC8-9794-63FED6A9F80B}" type="presParOf" srcId="{AF7BD613-BC08-48A4-BD52-BFEFC6BFB804}" destId="{E101FD78-978B-4DD8-9899-EC8446921DCD}" srcOrd="4" destOrd="0" presId="urn:microsoft.com/office/officeart/2016/7/layout/VerticalDownArrowProcess"/>
    <dgm:cxn modelId="{23274D5A-C2E0-48F9-B0F0-A3D551F16D1D}" type="presParOf" srcId="{E101FD78-978B-4DD8-9899-EC8446921DCD}" destId="{187585E8-9087-4FD2-9873-E5112288A333}" srcOrd="0" destOrd="0" presId="urn:microsoft.com/office/officeart/2016/7/layout/VerticalDownArrowProcess"/>
    <dgm:cxn modelId="{1C17DA30-A352-4443-AC0F-EBC131B9D37F}" type="presParOf" srcId="{E101FD78-978B-4DD8-9899-EC8446921DCD}" destId="{E38EAD44-EAD9-45DC-96B2-46B5E4D83F4F}" srcOrd="1" destOrd="0" presId="urn:microsoft.com/office/officeart/2016/7/layout/VerticalDownArrowProcess"/>
    <dgm:cxn modelId="{20BC051C-2D5D-466F-8ED3-4913A2C0087F}" type="presParOf" srcId="{E101FD78-978B-4DD8-9899-EC8446921DCD}" destId="{45475F06-ABFE-42C6-8E84-8D7296437380}" srcOrd="2" destOrd="0" presId="urn:microsoft.com/office/officeart/2016/7/layout/VerticalDownArrowProcess"/>
    <dgm:cxn modelId="{07CE65FF-A889-4E08-9887-F19F9892E4FF}" type="presParOf" srcId="{AF7BD613-BC08-48A4-BD52-BFEFC6BFB804}" destId="{F0837AF5-A339-43C1-8198-1DCE42A8BC1A}" srcOrd="5" destOrd="0" presId="urn:microsoft.com/office/officeart/2016/7/layout/VerticalDownArrowProcess"/>
    <dgm:cxn modelId="{531C72EB-3924-437E-B51E-093B7C095EED}" type="presParOf" srcId="{AF7BD613-BC08-48A4-BD52-BFEFC6BFB804}" destId="{21DCEFC5-FA3E-441F-8538-616EFDEB8942}" srcOrd="6" destOrd="0" presId="urn:microsoft.com/office/officeart/2016/7/layout/VerticalDownArrowProcess"/>
    <dgm:cxn modelId="{1C78B1ED-7096-496E-99FE-DDE2B069FB76}" type="presParOf" srcId="{21DCEFC5-FA3E-441F-8538-616EFDEB8942}" destId="{059B7203-C978-4C63-AC22-EBAAED85C43E}" srcOrd="0" destOrd="0" presId="urn:microsoft.com/office/officeart/2016/7/layout/VerticalDownArrowProcess"/>
    <dgm:cxn modelId="{3222BE39-F9B9-4766-B5A8-040C942B4BF1}" type="presParOf" srcId="{21DCEFC5-FA3E-441F-8538-616EFDEB8942}" destId="{7C7307C4-C75D-46F2-BFBD-D4EFBFAE2C70}" srcOrd="1" destOrd="0" presId="urn:microsoft.com/office/officeart/2016/7/layout/VerticalDownArrowProcess"/>
    <dgm:cxn modelId="{18D436A7-35F2-4BA8-991F-BBB5DF4E1B98}" type="presParOf" srcId="{21DCEFC5-FA3E-441F-8538-616EFDEB8942}" destId="{2A85C638-FBC5-4D46-A0E3-34938556A7EF}"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3EF47-79BD-416D-8DCF-DB626FDA9A2C}">
      <dsp:nvSpPr>
        <dsp:cNvPr id="0" name=""/>
        <dsp:cNvSpPr/>
      </dsp:nvSpPr>
      <dsp:spPr>
        <a:xfrm>
          <a:off x="0" y="3814687"/>
          <a:ext cx="1648408" cy="83456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235" tIns="206248" rIns="117235" bIns="206248" numCol="1" spcCol="1270" anchor="ctr" anchorCtr="0">
          <a:noAutofit/>
        </a:bodyPr>
        <a:lstStyle/>
        <a:p>
          <a:pPr marL="0" lvl="0" indent="0" algn="ctr" defTabSz="1289050">
            <a:lnSpc>
              <a:spcPct val="90000"/>
            </a:lnSpc>
            <a:spcBef>
              <a:spcPct val="0"/>
            </a:spcBef>
            <a:spcAft>
              <a:spcPct val="35000"/>
            </a:spcAft>
            <a:buNone/>
          </a:pPr>
          <a:r>
            <a:rPr lang="en-US" sz="2900" kern="1200"/>
            <a:t>Estimate</a:t>
          </a:r>
        </a:p>
      </dsp:txBody>
      <dsp:txXfrm>
        <a:off x="0" y="3814687"/>
        <a:ext cx="1648408" cy="834560"/>
      </dsp:txXfrm>
    </dsp:sp>
    <dsp:sp modelId="{ED0CE387-7DA2-4578-8260-4206C1F6E126}">
      <dsp:nvSpPr>
        <dsp:cNvPr id="0" name=""/>
        <dsp:cNvSpPr/>
      </dsp:nvSpPr>
      <dsp:spPr>
        <a:xfrm>
          <a:off x="1648408" y="3814687"/>
          <a:ext cx="4945224" cy="8345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0313" tIns="279400" rIns="100313" bIns="27940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Estimate future TDS and N impacts using a series of water quality models</a:t>
          </a:r>
        </a:p>
      </dsp:txBody>
      <dsp:txXfrm>
        <a:off x="1648408" y="3814687"/>
        <a:ext cx="4945224" cy="834560"/>
      </dsp:txXfrm>
    </dsp:sp>
    <dsp:sp modelId="{DA8AF10E-223B-48B2-B293-92286D2C9286}">
      <dsp:nvSpPr>
        <dsp:cNvPr id="0" name=""/>
        <dsp:cNvSpPr/>
      </dsp:nvSpPr>
      <dsp:spPr>
        <a:xfrm rot="10800000">
          <a:off x="0" y="2543652"/>
          <a:ext cx="1648408" cy="1283553"/>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235" tIns="206248" rIns="117235" bIns="206248" numCol="1" spcCol="1270" anchor="ctr" anchorCtr="0">
          <a:noAutofit/>
        </a:bodyPr>
        <a:lstStyle/>
        <a:p>
          <a:pPr marL="0" lvl="0" indent="0" algn="ctr" defTabSz="1289050">
            <a:lnSpc>
              <a:spcPct val="90000"/>
            </a:lnSpc>
            <a:spcBef>
              <a:spcPct val="0"/>
            </a:spcBef>
            <a:spcAft>
              <a:spcPct val="35000"/>
            </a:spcAft>
            <a:buNone/>
          </a:pPr>
          <a:r>
            <a:rPr lang="en-US" sz="2900" kern="1200"/>
            <a:t>Define</a:t>
          </a:r>
        </a:p>
      </dsp:txBody>
      <dsp:txXfrm rot="-10800000">
        <a:off x="0" y="2543652"/>
        <a:ext cx="1648408" cy="834310"/>
      </dsp:txXfrm>
    </dsp:sp>
    <dsp:sp modelId="{86177817-1AC2-42DF-9A70-B1D883E76FAF}">
      <dsp:nvSpPr>
        <dsp:cNvPr id="0" name=""/>
        <dsp:cNvSpPr/>
      </dsp:nvSpPr>
      <dsp:spPr>
        <a:xfrm>
          <a:off x="1648408" y="2543652"/>
          <a:ext cx="4945224" cy="8343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0313" tIns="279400" rIns="100313" bIns="27940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Define salinity management scenarios and the criteria for evaluation</a:t>
          </a:r>
        </a:p>
      </dsp:txBody>
      <dsp:txXfrm>
        <a:off x="1648408" y="2543652"/>
        <a:ext cx="4945224" cy="834310"/>
      </dsp:txXfrm>
    </dsp:sp>
    <dsp:sp modelId="{E38EAD44-EAD9-45DC-96B2-46B5E4D83F4F}">
      <dsp:nvSpPr>
        <dsp:cNvPr id="0" name=""/>
        <dsp:cNvSpPr/>
      </dsp:nvSpPr>
      <dsp:spPr>
        <a:xfrm rot="10800000">
          <a:off x="0" y="1272616"/>
          <a:ext cx="1648408" cy="1283553"/>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235" tIns="206248" rIns="117235" bIns="206248" numCol="1" spcCol="1270" anchor="ctr" anchorCtr="0">
          <a:noAutofit/>
        </a:bodyPr>
        <a:lstStyle/>
        <a:p>
          <a:pPr marL="0" lvl="0" indent="0" algn="ctr" defTabSz="1289050">
            <a:lnSpc>
              <a:spcPct val="90000"/>
            </a:lnSpc>
            <a:spcBef>
              <a:spcPct val="0"/>
            </a:spcBef>
            <a:spcAft>
              <a:spcPct val="35000"/>
            </a:spcAft>
            <a:buNone/>
          </a:pPr>
          <a:r>
            <a:rPr lang="en-US" sz="2900" kern="1200"/>
            <a:t>Establish</a:t>
          </a:r>
        </a:p>
      </dsp:txBody>
      <dsp:txXfrm rot="-10800000">
        <a:off x="0" y="1272616"/>
        <a:ext cx="1648408" cy="834310"/>
      </dsp:txXfrm>
    </dsp:sp>
    <dsp:sp modelId="{45475F06-ABFE-42C6-8E84-8D7296437380}">
      <dsp:nvSpPr>
        <dsp:cNvPr id="0" name=""/>
        <dsp:cNvSpPr/>
      </dsp:nvSpPr>
      <dsp:spPr>
        <a:xfrm>
          <a:off x="1648408" y="1272616"/>
          <a:ext cx="4945224" cy="8343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0313" tIns="279400" rIns="100313" bIns="279400" numCol="1" spcCol="1270" anchor="ctr" anchorCtr="0">
          <a:noAutofit/>
        </a:bodyPr>
        <a:lstStyle/>
        <a:p>
          <a:pPr marL="0" lvl="0" indent="0" algn="l" defTabSz="977900">
            <a:lnSpc>
              <a:spcPct val="90000"/>
            </a:lnSpc>
            <a:spcBef>
              <a:spcPct val="0"/>
            </a:spcBef>
            <a:spcAft>
              <a:spcPct val="35000"/>
            </a:spcAft>
            <a:buNone/>
          </a:pPr>
          <a:r>
            <a:rPr lang="en-US" sz="2200" b="0" kern="1200" dirty="0">
              <a:latin typeface="Arial" panose="020B0604020202020204" pitchFamily="34" charset="0"/>
              <a:cs typeface="Arial" panose="020B0604020202020204" pitchFamily="34" charset="0"/>
            </a:rPr>
            <a:t>Establish an initial condition in the aquifer system </a:t>
          </a:r>
        </a:p>
      </dsp:txBody>
      <dsp:txXfrm>
        <a:off x="1648408" y="1272616"/>
        <a:ext cx="4945224" cy="834310"/>
      </dsp:txXfrm>
    </dsp:sp>
    <dsp:sp modelId="{7C7307C4-C75D-46F2-BFBD-D4EFBFAE2C70}">
      <dsp:nvSpPr>
        <dsp:cNvPr id="0" name=""/>
        <dsp:cNvSpPr/>
      </dsp:nvSpPr>
      <dsp:spPr>
        <a:xfrm rot="10800000">
          <a:off x="0" y="1581"/>
          <a:ext cx="1648408" cy="1283553"/>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235" tIns="206248" rIns="117235" bIns="206248" numCol="1" spcCol="1270" anchor="ctr" anchorCtr="0">
          <a:noAutofit/>
        </a:bodyPr>
        <a:lstStyle/>
        <a:p>
          <a:pPr marL="0" lvl="0" indent="0" algn="ctr" defTabSz="1289050">
            <a:lnSpc>
              <a:spcPct val="90000"/>
            </a:lnSpc>
            <a:spcBef>
              <a:spcPct val="0"/>
            </a:spcBef>
            <a:spcAft>
              <a:spcPct val="35000"/>
            </a:spcAft>
            <a:buNone/>
          </a:pPr>
          <a:r>
            <a:rPr lang="en-US" sz="2900" kern="1200"/>
            <a:t>Define</a:t>
          </a:r>
        </a:p>
      </dsp:txBody>
      <dsp:txXfrm rot="-10800000">
        <a:off x="0" y="1581"/>
        <a:ext cx="1648408" cy="834310"/>
      </dsp:txXfrm>
    </dsp:sp>
    <dsp:sp modelId="{2A85C638-FBC5-4D46-A0E3-34938556A7EF}">
      <dsp:nvSpPr>
        <dsp:cNvPr id="0" name=""/>
        <dsp:cNvSpPr/>
      </dsp:nvSpPr>
      <dsp:spPr>
        <a:xfrm>
          <a:off x="1648408" y="1581"/>
          <a:ext cx="4945224" cy="8343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0313" tIns="279400" rIns="100313" bIns="27940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Define the TDS and nitrate loading</a:t>
          </a:r>
        </a:p>
      </dsp:txBody>
      <dsp:txXfrm>
        <a:off x="1648408" y="1581"/>
        <a:ext cx="4945224" cy="834310"/>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6D08B0-0EB8-4590-BCEA-D146747E2BBC}" type="datetimeFigureOut">
              <a:rPr lang="en-US" smtClean="0"/>
              <a:t>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5780ED-4569-491D-92BC-41E0817E09EE}" type="slidenum">
              <a:rPr lang="en-US" smtClean="0"/>
              <a:t>‹#›</a:t>
            </a:fld>
            <a:endParaRPr lang="en-US"/>
          </a:p>
        </p:txBody>
      </p:sp>
    </p:spTree>
    <p:extLst>
      <p:ext uri="{BB962C8B-B14F-4D97-AF65-F5344CB8AC3E}">
        <p14:creationId xmlns:p14="http://schemas.microsoft.com/office/powerpoint/2010/main" val="1779150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5780ED-4569-491D-92BC-41E0817E09EE}" type="slidenum">
              <a:rPr lang="en-US" smtClean="0"/>
              <a:t>10</a:t>
            </a:fld>
            <a:endParaRPr lang="en-US"/>
          </a:p>
        </p:txBody>
      </p:sp>
    </p:spTree>
    <p:extLst>
      <p:ext uri="{BB962C8B-B14F-4D97-AF65-F5344CB8AC3E}">
        <p14:creationId xmlns:p14="http://schemas.microsoft.com/office/powerpoint/2010/main" val="3852916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Current averaging period for TDS is a 12-month running average</a:t>
            </a:r>
          </a:p>
          <a:p>
            <a:pPr marL="171450" lvl="0" indent="-171450">
              <a:buFont typeface="Arial" panose="020B0604020202020204" pitchFamily="34" charset="0"/>
              <a:buChar char="•"/>
            </a:pPr>
            <a:r>
              <a:rPr lang="en-US" dirty="0"/>
              <a:t>Evaluating 5- and 10-year running averages to account for hydrologic and climate conditions</a:t>
            </a:r>
          </a:p>
        </p:txBody>
      </p:sp>
      <p:sp>
        <p:nvSpPr>
          <p:cNvPr id="4" name="Slide Number Placeholder 3"/>
          <p:cNvSpPr>
            <a:spLocks noGrp="1"/>
          </p:cNvSpPr>
          <p:nvPr>
            <p:ph type="sldNum" sz="quarter" idx="5"/>
          </p:nvPr>
        </p:nvSpPr>
        <p:spPr/>
        <p:txBody>
          <a:bodyPr/>
          <a:lstStyle/>
          <a:p>
            <a:fld id="{F15780ED-4569-491D-92BC-41E0817E09EE}" type="slidenum">
              <a:rPr lang="en-US" smtClean="0"/>
              <a:t>23</a:t>
            </a:fld>
            <a:endParaRPr lang="en-US"/>
          </a:p>
        </p:txBody>
      </p:sp>
    </p:spTree>
    <p:extLst>
      <p:ext uri="{BB962C8B-B14F-4D97-AF65-F5344CB8AC3E}">
        <p14:creationId xmlns:p14="http://schemas.microsoft.com/office/powerpoint/2010/main" val="4286496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IEUA, CBWM, West Yost and the Regional Water Quality Control Board began this effort in 2016.</a:t>
            </a:r>
          </a:p>
        </p:txBody>
      </p:sp>
      <p:sp>
        <p:nvSpPr>
          <p:cNvPr id="4" name="Slide Number Placeholder 3"/>
          <p:cNvSpPr>
            <a:spLocks noGrp="1"/>
          </p:cNvSpPr>
          <p:nvPr>
            <p:ph type="sldNum" sz="quarter" idx="5"/>
          </p:nvPr>
        </p:nvSpPr>
        <p:spPr/>
        <p:txBody>
          <a:bodyPr/>
          <a:lstStyle/>
          <a:p>
            <a:fld id="{F15780ED-4569-491D-92BC-41E0817E09EE}" type="slidenum">
              <a:rPr lang="en-US" smtClean="0"/>
              <a:t>24</a:t>
            </a:fld>
            <a:endParaRPr lang="en-US"/>
          </a:p>
        </p:txBody>
      </p:sp>
    </p:spTree>
    <p:extLst>
      <p:ext uri="{BB962C8B-B14F-4D97-AF65-F5344CB8AC3E}">
        <p14:creationId xmlns:p14="http://schemas.microsoft.com/office/powerpoint/2010/main" val="2208828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5780ED-4569-491D-92BC-41E0817E09EE}" type="slidenum">
              <a:rPr lang="en-US" smtClean="0"/>
              <a:t>25</a:t>
            </a:fld>
            <a:endParaRPr lang="en-US"/>
          </a:p>
        </p:txBody>
      </p:sp>
    </p:spTree>
    <p:extLst>
      <p:ext uri="{BB962C8B-B14F-4D97-AF65-F5344CB8AC3E}">
        <p14:creationId xmlns:p14="http://schemas.microsoft.com/office/powerpoint/2010/main" val="234581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844" indent="-171844">
              <a:buFont typeface="Arial" panose="020B0604020202020204" pitchFamily="34" charset="0"/>
              <a:buChar char="•"/>
            </a:pPr>
            <a:r>
              <a:rPr lang="en-US" dirty="0"/>
              <a:t>Together, CBWM, WEI and IEUA have undertaken a project to prepare groundwater basin modeling for TDS</a:t>
            </a:r>
          </a:p>
          <a:p>
            <a:pPr marL="171844" indent="-171844">
              <a:buFont typeface="Arial" panose="020B0604020202020204" pitchFamily="34" charset="0"/>
              <a:buChar char="•"/>
            </a:pPr>
            <a:r>
              <a:rPr lang="en-US" dirty="0"/>
              <a:t>The project will update the groundwater modeling for the Chino Basin to include future salinity projects, source water forecast, and groundwater conditions. </a:t>
            </a:r>
          </a:p>
          <a:p>
            <a:pPr marL="171844" indent="-171844">
              <a:buFont typeface="Arial" panose="020B0604020202020204" pitchFamily="34" charset="0"/>
              <a:buChar char="•"/>
            </a:pPr>
            <a:r>
              <a:rPr lang="en-US" dirty="0"/>
              <a:t>The effort will support obtaining approval for a Basin Plan amendment and permit modifications</a:t>
            </a:r>
          </a:p>
          <a:p>
            <a:endParaRPr lang="en-US" dirty="0"/>
          </a:p>
        </p:txBody>
      </p:sp>
      <p:sp>
        <p:nvSpPr>
          <p:cNvPr id="4" name="Slide Number Placeholder 3"/>
          <p:cNvSpPr>
            <a:spLocks noGrp="1"/>
          </p:cNvSpPr>
          <p:nvPr>
            <p:ph type="sldNum" sz="quarter" idx="5"/>
          </p:nvPr>
        </p:nvSpPr>
        <p:spPr/>
        <p:txBody>
          <a:bodyPr/>
          <a:lstStyle/>
          <a:p>
            <a:fld id="{F15780ED-4569-491D-92BC-41E0817E09EE}" type="slidenum">
              <a:rPr lang="en-US" smtClean="0"/>
              <a:t>26</a:t>
            </a:fld>
            <a:endParaRPr lang="en-US"/>
          </a:p>
        </p:txBody>
      </p:sp>
    </p:spTree>
    <p:extLst>
      <p:ext uri="{BB962C8B-B14F-4D97-AF65-F5344CB8AC3E}">
        <p14:creationId xmlns:p14="http://schemas.microsoft.com/office/powerpoint/2010/main" val="1049917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IEUA is a steward of the region, responsible for managing water/wastewater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Coordination is key: held over 20 workshops related to salinity in recycled water since 2014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Critical to evaluate challenges and develop long-term solutions together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There’s an important nexus between compliance and water supply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Region has been hands-on in planning for and implementing salinity management programs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F15780ED-4569-491D-92BC-41E0817E09EE}" type="slidenum">
              <a:rPr lang="en-US" smtClean="0"/>
              <a:t>27</a:t>
            </a:fld>
            <a:endParaRPr lang="en-US"/>
          </a:p>
        </p:txBody>
      </p:sp>
    </p:spTree>
    <p:extLst>
      <p:ext uri="{BB962C8B-B14F-4D97-AF65-F5344CB8AC3E}">
        <p14:creationId xmlns:p14="http://schemas.microsoft.com/office/powerpoint/2010/main" val="2870966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1970’s – </a:t>
            </a:r>
            <a:r>
              <a:rPr lang="en-US" sz="1200" dirty="0">
                <a:latin typeface="Georgia" pitchFamily="18" charset="0"/>
              </a:rPr>
              <a:t>IEUA began RW efforts by serving Whispering Lakes Golf Course, El Prado Golf Course* and El Prado Park in the Cities of Chino and Ontario</a:t>
            </a:r>
          </a:p>
          <a:p>
            <a:pPr marL="171450" indent="-171450">
              <a:buFont typeface="Arial" panose="020B0604020202020204" pitchFamily="34" charset="0"/>
              <a:buChar char="•"/>
            </a:pPr>
            <a:r>
              <a:rPr lang="en-US" dirty="0"/>
              <a:t>1990’s – Carbon canyon distribution system was constructed with individual agreements; </a:t>
            </a:r>
          </a:p>
          <a:p>
            <a:pPr marL="628650" lvl="1" indent="-171450">
              <a:buFont typeface="Arial" panose="020B0604020202020204" pitchFamily="34" charset="0"/>
              <a:buChar char="•"/>
            </a:pPr>
            <a:r>
              <a:rPr lang="en-US" dirty="0"/>
              <a:t>IEUA’s first regional pipeline was also constructed at this time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Georgia" pitchFamily="18" charset="0"/>
              </a:rPr>
              <a:t>IEUA began to implement groundwater recharge with recycled water at Ely Basin (1999)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2000’s, the RW program has expanded delivery of high-quality RW for the region</a:t>
            </a:r>
            <a:endParaRPr lang="en-US" dirty="0"/>
          </a:p>
          <a:p>
            <a:pPr marL="628650" lvl="1" indent="-171450">
              <a:buFont typeface="Arial" panose="020B0604020202020204" pitchFamily="34" charset="0"/>
              <a:buChar char="•"/>
            </a:pPr>
            <a:r>
              <a:rPr lang="en-US" dirty="0"/>
              <a:t>In order to promote the use of RW, IEUA adopted policies developed plans to develop and increase the use of the recycled water and incentive agencies to connect to the RW system</a:t>
            </a:r>
          </a:p>
          <a:p>
            <a:pPr marL="171450" indent="-171450">
              <a:buFont typeface="Arial" panose="020B0604020202020204" pitchFamily="34" charset="0"/>
              <a:buChar char="•"/>
            </a:pPr>
            <a:r>
              <a:rPr lang="en-US" dirty="0"/>
              <a:t>2007 – To reach milestone objectives of maximizing MWD rebates and other grants, 3-YR Business Plan was created with unanimous support from member agencies to dramatically increase RW use</a:t>
            </a:r>
          </a:p>
          <a:p>
            <a:pPr marL="171450" indent="-171450">
              <a:buFont typeface="Arial" panose="020B0604020202020204" pitchFamily="34" charset="0"/>
              <a:buChar char="•"/>
            </a:pPr>
            <a:r>
              <a:rPr lang="en-US" dirty="0"/>
              <a:t>2020</a:t>
            </a:r>
          </a:p>
          <a:p>
            <a:pPr marL="628650" lvl="1" indent="-171450">
              <a:buFont typeface="Arial" panose="020B0604020202020204" pitchFamily="34" charset="0"/>
              <a:buChar char="•"/>
            </a:pPr>
            <a:r>
              <a:rPr lang="en-US" dirty="0"/>
              <a:t>Direct use is presently decreasing due to land use conversions from agricultural to residential and commercial use</a:t>
            </a:r>
          </a:p>
          <a:p>
            <a:pPr marL="628650" lvl="1" indent="-171450">
              <a:buFont typeface="Arial" panose="020B0604020202020204" pitchFamily="34" charset="0"/>
              <a:buChar char="•"/>
            </a:pPr>
            <a:r>
              <a:rPr lang="en-US" dirty="0"/>
              <a:t>However, RW GWR has continued to increase over time. We are currently on target to reach a record high of GWR, fingers crossed for 16 TAF in 20/21.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903ED6D-A271-4617-8382-0FDBAE545083}" type="slidenum">
              <a:rPr lang="en-US" smtClean="0"/>
              <a:pPr>
                <a:defRPr/>
              </a:pPr>
              <a:t>14</a:t>
            </a:fld>
            <a:endParaRPr lang="en-US" dirty="0"/>
          </a:p>
        </p:txBody>
      </p:sp>
    </p:spTree>
    <p:extLst>
      <p:ext uri="{BB962C8B-B14F-4D97-AF65-F5344CB8AC3E}">
        <p14:creationId xmlns:p14="http://schemas.microsoft.com/office/powerpoint/2010/main" val="3495258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4 water recycling plants include RP-1, RP-4, RP-5, and CCWRF</a:t>
            </a:r>
          </a:p>
          <a:p>
            <a:pPr marL="171450" marR="0" lvl="0" indent="-171450">
              <a:spcBef>
                <a:spcPts val="0"/>
              </a:spcBef>
              <a:spcAft>
                <a:spcPts val="0"/>
              </a:spcAft>
              <a:buFont typeface="Arial" panose="020B0604020202020204" pitchFamily="34" charset="0"/>
              <a:buChar char="•"/>
            </a:pPr>
            <a:r>
              <a:rPr lang="en-US" sz="1200" dirty="0">
                <a:effectLst/>
                <a:latin typeface="Gill Sans MT" panose="020B0502020104020203" pitchFamily="34" charset="0"/>
                <a:ea typeface="Calibri" panose="020F0502020204030204" pitchFamily="34" charset="0"/>
              </a:rPr>
              <a:t>RW is used for direct uses (landscape irrigation, farming); facilities built with regional collaboration</a:t>
            </a:r>
            <a:endParaRPr lang="en-US" sz="1200" dirty="0">
              <a:effectLst/>
              <a:latin typeface="Calibri" panose="020F0502020204030204" pitchFamily="34" charset="0"/>
              <a:ea typeface="Calibri" panose="020F0502020204030204" pitchFamily="34" charset="0"/>
            </a:endParaRPr>
          </a:p>
          <a:p>
            <a:pPr marL="171450" indent="-171450">
              <a:buFont typeface="Arial" panose="020B0604020202020204" pitchFamily="34" charset="0"/>
              <a:buChar char="•"/>
            </a:pPr>
            <a:r>
              <a:rPr lang="en-US" dirty="0"/>
              <a:t>Partners: IEUA, San Bernardino County Flood Control District, Chino Basin Water Conservation District, and Chino Basin Watermaster (Watermaster)</a:t>
            </a:r>
          </a:p>
          <a:p>
            <a:pPr marL="171450" indent="-171450">
              <a:buFontTx/>
              <a:buChar char="-"/>
            </a:pPr>
            <a:endParaRPr lang="en-US" dirty="0"/>
          </a:p>
          <a:p>
            <a:pPr marL="171450" indent="-171450">
              <a:buFontTx/>
              <a:buChar char="-"/>
            </a:pPr>
            <a:endParaRPr lang="en-US" dirty="0"/>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708401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40BCC-FEE1-4E2C-9973-A1B6D7FA5F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192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5780ED-4569-491D-92BC-41E0817E09EE}" type="slidenum">
              <a:rPr lang="en-US" smtClean="0"/>
              <a:t>17</a:t>
            </a:fld>
            <a:endParaRPr lang="en-US"/>
          </a:p>
        </p:txBody>
      </p:sp>
    </p:spTree>
    <p:extLst>
      <p:ext uri="{BB962C8B-B14F-4D97-AF65-F5344CB8AC3E}">
        <p14:creationId xmlns:p14="http://schemas.microsoft.com/office/powerpoint/2010/main" val="3371388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5780ED-4569-491D-92BC-41E0817E09EE}" type="slidenum">
              <a:rPr lang="en-US" smtClean="0"/>
              <a:t>18</a:t>
            </a:fld>
            <a:endParaRPr lang="en-US"/>
          </a:p>
        </p:txBody>
      </p:sp>
    </p:spTree>
    <p:extLst>
      <p:ext uri="{BB962C8B-B14F-4D97-AF65-F5344CB8AC3E}">
        <p14:creationId xmlns:p14="http://schemas.microsoft.com/office/powerpoint/2010/main" val="4256720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5780ED-4569-491D-92BC-41E0817E09EE}" type="slidenum">
              <a:rPr lang="en-US" smtClean="0"/>
              <a:t>19</a:t>
            </a:fld>
            <a:endParaRPr lang="en-US"/>
          </a:p>
        </p:txBody>
      </p:sp>
    </p:spTree>
    <p:extLst>
      <p:ext uri="{BB962C8B-B14F-4D97-AF65-F5344CB8AC3E}">
        <p14:creationId xmlns:p14="http://schemas.microsoft.com/office/powerpoint/2010/main" val="426807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9F62A0-8D83-4094-A433-0DDE468DB945}" type="slidenum">
              <a:rPr lang="en-US" smtClean="0"/>
              <a:t>21</a:t>
            </a:fld>
            <a:endParaRPr lang="en-US" dirty="0"/>
          </a:p>
        </p:txBody>
      </p:sp>
    </p:spTree>
    <p:extLst>
      <p:ext uri="{BB962C8B-B14F-4D97-AF65-F5344CB8AC3E}">
        <p14:creationId xmlns:p14="http://schemas.microsoft.com/office/powerpoint/2010/main" val="4010120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region has made commitments to implement regional programs to manage/reduce TDS</a:t>
            </a:r>
          </a:p>
          <a:p>
            <a:pPr marL="171450" indent="-171450">
              <a:buFont typeface="Arial" panose="020B0604020202020204" pitchFamily="34" charset="0"/>
              <a:buChar char="•"/>
            </a:pPr>
            <a:r>
              <a:rPr lang="en-US" dirty="0"/>
              <a:t>Maximum Benefit Plan enables use of RW</a:t>
            </a:r>
          </a:p>
          <a:p>
            <a:pPr marL="171450" indent="-171450">
              <a:buFont typeface="Arial" panose="020B0604020202020204" pitchFamily="34" charset="0"/>
              <a:buChar char="•"/>
            </a:pPr>
            <a:r>
              <a:rPr lang="en-US" sz="2200" kern="1200" dirty="0">
                <a:solidFill>
                  <a:schemeClr val="tx1"/>
                </a:solidFill>
                <a:latin typeface="Arial" panose="020B0604020202020204" pitchFamily="34" charset="0"/>
                <a:ea typeface="+mn-ea"/>
                <a:cs typeface="Arial" panose="020B0604020202020204" pitchFamily="34" charset="0"/>
              </a:rPr>
              <a:t>Non-Compliance with Maximum Benefit could prohibit use of RW </a:t>
            </a:r>
          </a:p>
          <a:p>
            <a:pPr marL="171450" indent="-171450">
              <a:buFont typeface="Arial" panose="020B0604020202020204" pitchFamily="34" charset="0"/>
              <a:buChar char="•"/>
            </a:pPr>
            <a:endParaRPr lang="en-US" sz="2200" kern="1200" dirty="0">
              <a:solidFill>
                <a:schemeClr val="tx1"/>
              </a:solidFill>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15780ED-4569-491D-92BC-41E0817E09EE}" type="slidenum">
              <a:rPr lang="en-US" smtClean="0"/>
              <a:t>22</a:t>
            </a:fld>
            <a:endParaRPr lang="en-US"/>
          </a:p>
        </p:txBody>
      </p:sp>
    </p:spTree>
    <p:extLst>
      <p:ext uri="{BB962C8B-B14F-4D97-AF65-F5344CB8AC3E}">
        <p14:creationId xmlns:p14="http://schemas.microsoft.com/office/powerpoint/2010/main" val="2054683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1BC30-DACA-4FD1-8331-CB1D843503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54B28F-BDAD-4D7E-B239-5C3B059C02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54B20D-2302-4E46-A6EC-2275DB3C1377}"/>
              </a:ext>
            </a:extLst>
          </p:cNvPr>
          <p:cNvSpPr>
            <a:spLocks noGrp="1"/>
          </p:cNvSpPr>
          <p:nvPr>
            <p:ph type="dt" sz="half" idx="10"/>
          </p:nvPr>
        </p:nvSpPr>
        <p:spPr/>
        <p:txBody>
          <a:bodyPr/>
          <a:lstStyle/>
          <a:p>
            <a:fld id="{D79FA70C-77AB-4002-B62A-EBF76D09DC69}" type="datetime1">
              <a:rPr lang="en-US" smtClean="0"/>
              <a:t>2/1/2021</a:t>
            </a:fld>
            <a:endParaRPr lang="en-US"/>
          </a:p>
        </p:txBody>
      </p:sp>
      <p:sp>
        <p:nvSpPr>
          <p:cNvPr id="5" name="Footer Placeholder 4">
            <a:extLst>
              <a:ext uri="{FF2B5EF4-FFF2-40B4-BE49-F238E27FC236}">
                <a16:creationId xmlns:a16="http://schemas.microsoft.com/office/drawing/2014/main" id="{EEF6E30B-8950-4040-AC0D-F842A8D8A0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7D073C-8451-4039-B13A-335C87F9E88D}"/>
              </a:ext>
            </a:extLst>
          </p:cNvPr>
          <p:cNvSpPr>
            <a:spLocks noGrp="1"/>
          </p:cNvSpPr>
          <p:nvPr>
            <p:ph type="sldNum" sz="quarter" idx="12"/>
          </p:nvPr>
        </p:nvSpPr>
        <p:spPr/>
        <p:txBody>
          <a:bodyPr/>
          <a:lstStyle/>
          <a:p>
            <a:fld id="{091C804E-01A3-4C34-9F7F-70B3AB5A7868}" type="slidenum">
              <a:rPr lang="en-US" smtClean="0"/>
              <a:t>‹#›</a:t>
            </a:fld>
            <a:endParaRPr lang="en-US"/>
          </a:p>
        </p:txBody>
      </p:sp>
    </p:spTree>
    <p:extLst>
      <p:ext uri="{BB962C8B-B14F-4D97-AF65-F5344CB8AC3E}">
        <p14:creationId xmlns:p14="http://schemas.microsoft.com/office/powerpoint/2010/main" val="63719529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FF703-94EB-4397-8C0E-1833433277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FBB1D3-5205-4843-9239-96AEFAD201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A761EF-B9BC-4DD8-87F1-1ADFB4EF3594}"/>
              </a:ext>
            </a:extLst>
          </p:cNvPr>
          <p:cNvSpPr>
            <a:spLocks noGrp="1"/>
          </p:cNvSpPr>
          <p:nvPr>
            <p:ph type="dt" sz="half" idx="10"/>
          </p:nvPr>
        </p:nvSpPr>
        <p:spPr/>
        <p:txBody>
          <a:bodyPr/>
          <a:lstStyle/>
          <a:p>
            <a:fld id="{0F11E053-46B3-4AF8-851B-F66F334B8917}" type="datetime1">
              <a:rPr lang="en-US" smtClean="0"/>
              <a:t>2/1/2021</a:t>
            </a:fld>
            <a:endParaRPr lang="en-US"/>
          </a:p>
        </p:txBody>
      </p:sp>
      <p:sp>
        <p:nvSpPr>
          <p:cNvPr id="5" name="Footer Placeholder 4">
            <a:extLst>
              <a:ext uri="{FF2B5EF4-FFF2-40B4-BE49-F238E27FC236}">
                <a16:creationId xmlns:a16="http://schemas.microsoft.com/office/drawing/2014/main" id="{A821C4F8-8966-4373-87DE-4214F6C70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55822D-C543-4276-BE96-CD596B0AA3E4}"/>
              </a:ext>
            </a:extLst>
          </p:cNvPr>
          <p:cNvSpPr>
            <a:spLocks noGrp="1"/>
          </p:cNvSpPr>
          <p:nvPr>
            <p:ph type="sldNum" sz="quarter" idx="12"/>
          </p:nvPr>
        </p:nvSpPr>
        <p:spPr/>
        <p:txBody>
          <a:bodyPr/>
          <a:lstStyle/>
          <a:p>
            <a:fld id="{091C804E-01A3-4C34-9F7F-70B3AB5A7868}" type="slidenum">
              <a:rPr lang="en-US" smtClean="0"/>
              <a:t>‹#›</a:t>
            </a:fld>
            <a:endParaRPr lang="en-US"/>
          </a:p>
        </p:txBody>
      </p:sp>
    </p:spTree>
    <p:extLst>
      <p:ext uri="{BB962C8B-B14F-4D97-AF65-F5344CB8AC3E}">
        <p14:creationId xmlns:p14="http://schemas.microsoft.com/office/powerpoint/2010/main" val="17763143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Ref idx="1003">
        <a:schemeClr val="bg2"/>
      </p:bgRef>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CBB7C4-1468-4500-99BA-453E1C9D78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283B73-FAC2-40CF-B177-8044C6638E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25526C-C5CE-42C9-9C2C-9E4E6118DA67}"/>
              </a:ext>
            </a:extLst>
          </p:cNvPr>
          <p:cNvSpPr>
            <a:spLocks noGrp="1"/>
          </p:cNvSpPr>
          <p:nvPr>
            <p:ph type="dt" sz="half" idx="10"/>
          </p:nvPr>
        </p:nvSpPr>
        <p:spPr/>
        <p:txBody>
          <a:bodyPr/>
          <a:lstStyle/>
          <a:p>
            <a:fld id="{BBA4F3D1-1023-4603-85BA-19DD1984B481}" type="datetime1">
              <a:rPr lang="en-US" smtClean="0"/>
              <a:t>2/1/2021</a:t>
            </a:fld>
            <a:endParaRPr lang="en-US"/>
          </a:p>
        </p:txBody>
      </p:sp>
      <p:sp>
        <p:nvSpPr>
          <p:cNvPr id="5" name="Footer Placeholder 4">
            <a:extLst>
              <a:ext uri="{FF2B5EF4-FFF2-40B4-BE49-F238E27FC236}">
                <a16:creationId xmlns:a16="http://schemas.microsoft.com/office/drawing/2014/main" id="{1D2F4955-A083-4AF4-BE22-65608CB60B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D43FBC-0479-4FBE-963C-794132DFE07A}"/>
              </a:ext>
            </a:extLst>
          </p:cNvPr>
          <p:cNvSpPr>
            <a:spLocks noGrp="1"/>
          </p:cNvSpPr>
          <p:nvPr>
            <p:ph type="sldNum" sz="quarter" idx="12"/>
          </p:nvPr>
        </p:nvSpPr>
        <p:spPr/>
        <p:txBody>
          <a:bodyPr/>
          <a:lstStyle/>
          <a:p>
            <a:fld id="{091C804E-01A3-4C34-9F7F-70B3AB5A7868}" type="slidenum">
              <a:rPr lang="en-US" smtClean="0"/>
              <a:t>‹#›</a:t>
            </a:fld>
            <a:endParaRPr lang="en-US"/>
          </a:p>
        </p:txBody>
      </p:sp>
    </p:spTree>
    <p:extLst>
      <p:ext uri="{BB962C8B-B14F-4D97-AF65-F5344CB8AC3E}">
        <p14:creationId xmlns:p14="http://schemas.microsoft.com/office/powerpoint/2010/main" val="3833276919"/>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ictur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pPr algn="ctr"/>
            <a:fld id="{60E879C5-AE8C-412A-8AA2-F61684EAF3C7}" type="slidenum">
              <a:rPr lang="en-US" smtClean="0"/>
              <a:pPr algn="ctr"/>
              <a:t>‹#›</a:t>
            </a:fld>
            <a:endParaRPr lang="en-US" dirty="0"/>
          </a:p>
        </p:txBody>
      </p:sp>
      <p:sp>
        <p:nvSpPr>
          <p:cNvPr id="5" name="Picture Placeholder 4"/>
          <p:cNvSpPr>
            <a:spLocks noGrp="1"/>
          </p:cNvSpPr>
          <p:nvPr>
            <p:ph type="pic" sz="quarter" idx="11"/>
          </p:nvPr>
        </p:nvSpPr>
        <p:spPr>
          <a:xfrm>
            <a:off x="965200" y="1676400"/>
            <a:ext cx="10261600" cy="4343400"/>
          </a:xfrm>
        </p:spPr>
        <p:txBody>
          <a:bodyPr/>
          <a:lstStyle/>
          <a:p>
            <a:r>
              <a:rPr lang="en-US" dirty="0"/>
              <a:t>Click icon to add picture</a:t>
            </a:r>
          </a:p>
        </p:txBody>
      </p:sp>
    </p:spTree>
    <p:extLst>
      <p:ext uri="{BB962C8B-B14F-4D97-AF65-F5344CB8AC3E}">
        <p14:creationId xmlns:p14="http://schemas.microsoft.com/office/powerpoint/2010/main" val="158573497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8000"/>
          </a:stretch>
        </a:blipFill>
        <a:effectLst/>
      </p:bgPr>
    </p:bg>
    <p:spTree>
      <p:nvGrpSpPr>
        <p:cNvPr id="1" name=""/>
        <p:cNvGrpSpPr/>
        <p:nvPr/>
      </p:nvGrpSpPr>
      <p:grpSpPr>
        <a:xfrm>
          <a:off x="0" y="0"/>
          <a:ext cx="0" cy="0"/>
          <a:chOff x="0" y="0"/>
          <a:chExt cx="0" cy="0"/>
        </a:xfrm>
      </p:grpSpPr>
      <p:sp>
        <p:nvSpPr>
          <p:cNvPr id="16" name="Picture Placeholder 15"/>
          <p:cNvSpPr>
            <a:spLocks noGrp="1"/>
          </p:cNvSpPr>
          <p:nvPr>
            <p:ph type="pic" sz="quarter" idx="13"/>
          </p:nvPr>
        </p:nvSpPr>
        <p:spPr>
          <a:xfrm>
            <a:off x="596181" y="3505200"/>
            <a:ext cx="3251200" cy="1905000"/>
          </a:xfrm>
          <a:ln w="50800">
            <a:solidFill>
              <a:srgbClr val="F5B637"/>
            </a:solidFill>
          </a:ln>
        </p:spPr>
        <p:txBody>
          <a:bodyPr/>
          <a:lstStyle/>
          <a:p>
            <a:r>
              <a:rPr lang="en-US" dirty="0"/>
              <a:t>Click icon to add picture</a:t>
            </a:r>
          </a:p>
        </p:txBody>
      </p:sp>
      <p:sp>
        <p:nvSpPr>
          <p:cNvPr id="18" name="Title 17"/>
          <p:cNvSpPr>
            <a:spLocks noGrp="1"/>
          </p:cNvSpPr>
          <p:nvPr>
            <p:ph type="title" hasCustomPrompt="1"/>
          </p:nvPr>
        </p:nvSpPr>
        <p:spPr>
          <a:xfrm>
            <a:off x="609600" y="2057400"/>
            <a:ext cx="10972800" cy="1143000"/>
          </a:xfrm>
        </p:spPr>
        <p:txBody>
          <a:bodyPr>
            <a:normAutofit/>
          </a:bodyPr>
          <a:lstStyle>
            <a:lvl1pPr algn="ctr">
              <a:defRPr sz="4800" b="0" baseline="0">
                <a:solidFill>
                  <a:schemeClr val="tx1"/>
                </a:solidFill>
                <a:latin typeface="Arial" panose="020B0604020202020204" pitchFamily="34" charset="0"/>
                <a:cs typeface="Arial" panose="020B0604020202020204" pitchFamily="34" charset="0"/>
              </a:defRPr>
            </a:lvl1pPr>
          </a:lstStyle>
          <a:p>
            <a:r>
              <a:rPr lang="en-US" dirty="0"/>
              <a:t>Add Presentation Title Here</a:t>
            </a:r>
          </a:p>
        </p:txBody>
      </p:sp>
      <p:sp>
        <p:nvSpPr>
          <p:cNvPr id="6" name="Picture Placeholder 15"/>
          <p:cNvSpPr>
            <a:spLocks noGrp="1"/>
          </p:cNvSpPr>
          <p:nvPr>
            <p:ph type="pic" sz="quarter" idx="14"/>
          </p:nvPr>
        </p:nvSpPr>
        <p:spPr>
          <a:xfrm>
            <a:off x="4477109" y="3505200"/>
            <a:ext cx="3251200" cy="1905000"/>
          </a:xfrm>
          <a:ln w="50800">
            <a:solidFill>
              <a:srgbClr val="F5B637"/>
            </a:solidFill>
          </a:ln>
        </p:spPr>
        <p:txBody>
          <a:bodyPr/>
          <a:lstStyle/>
          <a:p>
            <a:r>
              <a:rPr lang="en-US" dirty="0"/>
              <a:t>Click icon to add picture</a:t>
            </a:r>
          </a:p>
        </p:txBody>
      </p:sp>
      <p:sp>
        <p:nvSpPr>
          <p:cNvPr id="7" name="Picture Placeholder 15"/>
          <p:cNvSpPr>
            <a:spLocks noGrp="1"/>
          </p:cNvSpPr>
          <p:nvPr>
            <p:ph type="pic" sz="quarter" idx="15"/>
          </p:nvPr>
        </p:nvSpPr>
        <p:spPr>
          <a:xfrm>
            <a:off x="8331200" y="3505200"/>
            <a:ext cx="3251200" cy="1905000"/>
          </a:xfrm>
          <a:ln w="50800">
            <a:solidFill>
              <a:srgbClr val="F5B637"/>
            </a:solidFill>
          </a:ln>
        </p:spPr>
        <p:txBody>
          <a:bodyPr/>
          <a:lstStyle/>
          <a:p>
            <a:r>
              <a:rPr lang="en-US" dirty="0"/>
              <a:t>Click icon to add picture</a:t>
            </a:r>
          </a:p>
        </p:txBody>
      </p:sp>
      <p:sp>
        <p:nvSpPr>
          <p:cNvPr id="3" name="Text Placeholder 2"/>
          <p:cNvSpPr>
            <a:spLocks noGrp="1"/>
          </p:cNvSpPr>
          <p:nvPr>
            <p:ph type="body" sz="quarter" idx="16" hasCustomPrompt="1"/>
          </p:nvPr>
        </p:nvSpPr>
        <p:spPr>
          <a:xfrm>
            <a:off x="7874000" y="6157248"/>
            <a:ext cx="4165600" cy="609600"/>
          </a:xfrm>
        </p:spPr>
        <p:txBody>
          <a:bodyPr anchor="ctr">
            <a:noAutofit/>
          </a:bodyPr>
          <a:lstStyle>
            <a:lvl1pPr marL="0" indent="0" algn="ctr">
              <a:buNone/>
              <a:defRPr sz="1400">
                <a:latin typeface="Arial" panose="020B0604020202020204" pitchFamily="34" charset="0"/>
                <a:cs typeface="Arial" panose="020B0604020202020204" pitchFamily="34" charset="0"/>
              </a:defRPr>
            </a:lvl1pPr>
            <a:lvl2pPr>
              <a:defRPr sz="1400"/>
            </a:lvl2pPr>
            <a:lvl3pPr>
              <a:defRPr sz="1400"/>
            </a:lvl3pPr>
            <a:lvl4pPr>
              <a:defRPr sz="1400"/>
            </a:lvl4pPr>
            <a:lvl5pPr>
              <a:defRPr sz="1400"/>
            </a:lvl5pPr>
          </a:lstStyle>
          <a:p>
            <a:pPr lvl="0"/>
            <a:r>
              <a:rPr lang="en-US" dirty="0"/>
              <a:t>Presenter: Enter Name and name of mtg.</a:t>
            </a:r>
          </a:p>
        </p:txBody>
      </p:sp>
    </p:spTree>
    <p:extLst>
      <p:ext uri="{BB962C8B-B14F-4D97-AF65-F5344CB8AC3E}">
        <p14:creationId xmlns:p14="http://schemas.microsoft.com/office/powerpoint/2010/main" val="1298655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ard Mtg Title Slide">
    <p:bg>
      <p:bgPr>
        <a:blipFill dpi="0" rotWithShape="1">
          <a:blip r:embed="rId2">
            <a:lum/>
          </a:blip>
          <a:srcRect/>
          <a:stretch>
            <a:fillRect t="-8000"/>
          </a:stretch>
        </a:blipFill>
        <a:effectLst/>
      </p:bgPr>
    </p:bg>
    <p:spTree>
      <p:nvGrpSpPr>
        <p:cNvPr id="1" name=""/>
        <p:cNvGrpSpPr/>
        <p:nvPr/>
      </p:nvGrpSpPr>
      <p:grpSpPr>
        <a:xfrm>
          <a:off x="0" y="0"/>
          <a:ext cx="0" cy="0"/>
          <a:chOff x="0" y="0"/>
          <a:chExt cx="0" cy="0"/>
        </a:xfrm>
      </p:grpSpPr>
      <p:pic>
        <p:nvPicPr>
          <p:cNvPr id="8" name="Picture 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8105" y="6066098"/>
            <a:ext cx="3123096" cy="791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Picture Placeholder 15"/>
          <p:cNvSpPr>
            <a:spLocks noGrp="1"/>
          </p:cNvSpPr>
          <p:nvPr>
            <p:ph type="pic" sz="quarter" idx="13"/>
          </p:nvPr>
        </p:nvSpPr>
        <p:spPr>
          <a:xfrm>
            <a:off x="596181" y="4114800"/>
            <a:ext cx="3251200" cy="1905000"/>
          </a:xfrm>
          <a:ln w="50800">
            <a:solidFill>
              <a:srgbClr val="F5B637"/>
            </a:solidFill>
          </a:ln>
        </p:spPr>
        <p:txBody>
          <a:bodyPr/>
          <a:lstStyle/>
          <a:p>
            <a:r>
              <a:rPr lang="en-US" dirty="0"/>
              <a:t>Click icon to add picture</a:t>
            </a:r>
          </a:p>
        </p:txBody>
      </p:sp>
      <p:sp>
        <p:nvSpPr>
          <p:cNvPr id="18" name="Title 17"/>
          <p:cNvSpPr>
            <a:spLocks noGrp="1"/>
          </p:cNvSpPr>
          <p:nvPr>
            <p:ph type="title" hasCustomPrompt="1"/>
          </p:nvPr>
        </p:nvSpPr>
        <p:spPr>
          <a:xfrm>
            <a:off x="634521" y="1575040"/>
            <a:ext cx="10972800" cy="1143000"/>
          </a:xfrm>
        </p:spPr>
        <p:txBody>
          <a:bodyPr>
            <a:normAutofit/>
          </a:bodyPr>
          <a:lstStyle>
            <a:lvl1pPr algn="ctr">
              <a:defRPr sz="4800" b="0" baseline="0">
                <a:solidFill>
                  <a:schemeClr val="tx1"/>
                </a:solidFill>
                <a:latin typeface="Arial" panose="020B0604020202020204" pitchFamily="34" charset="0"/>
                <a:cs typeface="Arial" panose="020B0604020202020204" pitchFamily="34" charset="0"/>
              </a:defRPr>
            </a:lvl1pPr>
          </a:lstStyle>
          <a:p>
            <a:r>
              <a:rPr lang="en-US" dirty="0"/>
              <a:t>Add Presentation Title Here</a:t>
            </a:r>
          </a:p>
        </p:txBody>
      </p:sp>
      <p:sp>
        <p:nvSpPr>
          <p:cNvPr id="6" name="Picture Placeholder 15"/>
          <p:cNvSpPr>
            <a:spLocks noGrp="1"/>
          </p:cNvSpPr>
          <p:nvPr>
            <p:ph type="pic" sz="quarter" idx="14"/>
          </p:nvPr>
        </p:nvSpPr>
        <p:spPr>
          <a:xfrm>
            <a:off x="4477109" y="4114800"/>
            <a:ext cx="3251200" cy="1905000"/>
          </a:xfrm>
          <a:ln w="50800">
            <a:solidFill>
              <a:srgbClr val="F5B637"/>
            </a:solidFill>
          </a:ln>
        </p:spPr>
        <p:txBody>
          <a:bodyPr/>
          <a:lstStyle/>
          <a:p>
            <a:r>
              <a:rPr lang="en-US" dirty="0"/>
              <a:t>Click icon to add picture</a:t>
            </a:r>
          </a:p>
        </p:txBody>
      </p:sp>
      <p:sp>
        <p:nvSpPr>
          <p:cNvPr id="7" name="Picture Placeholder 15"/>
          <p:cNvSpPr>
            <a:spLocks noGrp="1"/>
          </p:cNvSpPr>
          <p:nvPr>
            <p:ph type="pic" sz="quarter" idx="15"/>
          </p:nvPr>
        </p:nvSpPr>
        <p:spPr>
          <a:xfrm>
            <a:off x="8331200" y="4114800"/>
            <a:ext cx="3251200" cy="1905000"/>
          </a:xfrm>
          <a:ln w="50800">
            <a:solidFill>
              <a:srgbClr val="F5B637"/>
            </a:solidFill>
          </a:ln>
        </p:spPr>
        <p:txBody>
          <a:bodyPr/>
          <a:lstStyle/>
          <a:p>
            <a:r>
              <a:rPr lang="en-US" dirty="0"/>
              <a:t>Click icon to add picture</a:t>
            </a:r>
          </a:p>
        </p:txBody>
      </p:sp>
      <p:sp>
        <p:nvSpPr>
          <p:cNvPr id="15" name="Text Placeholder 14"/>
          <p:cNvSpPr>
            <a:spLocks noGrp="1"/>
          </p:cNvSpPr>
          <p:nvPr>
            <p:ph type="body" sz="quarter" idx="17" hasCustomPrompt="1"/>
          </p:nvPr>
        </p:nvSpPr>
        <p:spPr>
          <a:xfrm>
            <a:off x="8026400" y="6248401"/>
            <a:ext cx="3962400" cy="511259"/>
          </a:xfrm>
        </p:spPr>
        <p:txBody>
          <a:bodyPr>
            <a:noAutofit/>
          </a:bodyPr>
          <a:lstStyle>
            <a:lvl1pPr marL="0" indent="0" algn="ctr">
              <a:buNone/>
              <a:defRPr sz="1400" baseline="0"/>
            </a:lvl1pPr>
            <a:lvl2pPr>
              <a:defRPr sz="1400"/>
            </a:lvl2pPr>
            <a:lvl3pPr>
              <a:defRPr sz="1200"/>
            </a:lvl3pPr>
            <a:lvl4pPr>
              <a:defRPr sz="1100"/>
            </a:lvl4pPr>
            <a:lvl5pPr>
              <a:defRPr sz="1100"/>
            </a:lvl5pPr>
          </a:lstStyle>
          <a:p>
            <a:pPr lvl="0"/>
            <a:r>
              <a:rPr lang="en-US" dirty="0"/>
              <a:t>Presenter: Enter Name                  Enter month and year</a:t>
            </a:r>
          </a:p>
        </p:txBody>
      </p:sp>
      <p:sp>
        <p:nvSpPr>
          <p:cNvPr id="19" name="Text Placeholder 10"/>
          <p:cNvSpPr>
            <a:spLocks noGrp="1"/>
          </p:cNvSpPr>
          <p:nvPr>
            <p:ph type="body" sz="quarter" idx="18" hasCustomPrompt="1"/>
          </p:nvPr>
        </p:nvSpPr>
        <p:spPr>
          <a:xfrm>
            <a:off x="1524000" y="2971800"/>
            <a:ext cx="9347200" cy="585014"/>
          </a:xfrm>
        </p:spPr>
        <p:txBody>
          <a:bodyPr/>
          <a:lstStyle>
            <a:lvl1pPr marL="0" indent="0" algn="ctr">
              <a:buNone/>
              <a:defRPr baseline="0"/>
            </a:lvl1pPr>
          </a:lstStyle>
          <a:p>
            <a:r>
              <a:rPr lang="en-US" sz="2800" dirty="0"/>
              <a:t>“Enter Meeting Title – i.e. Board Meeting”</a:t>
            </a:r>
          </a:p>
        </p:txBody>
      </p:sp>
    </p:spTree>
    <p:extLst>
      <p:ext uri="{BB962C8B-B14F-4D97-AF65-F5344CB8AC3E}">
        <p14:creationId xmlns:p14="http://schemas.microsoft.com/office/powerpoint/2010/main" val="2767611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pPr algn="ctr"/>
            <a:fld id="{60E879C5-AE8C-412A-8AA2-F61684EAF3C7}" type="slidenum">
              <a:rPr lang="en-US" smtClean="0"/>
              <a:pPr algn="ctr"/>
              <a:t>‹#›</a:t>
            </a:fld>
            <a:endParaRPr lang="en-US" dirty="0"/>
          </a:p>
        </p:txBody>
      </p:sp>
      <p:sp>
        <p:nvSpPr>
          <p:cNvPr id="5" name="Picture Placeholder 4"/>
          <p:cNvSpPr>
            <a:spLocks noGrp="1"/>
          </p:cNvSpPr>
          <p:nvPr>
            <p:ph type="pic" sz="quarter" idx="11"/>
          </p:nvPr>
        </p:nvSpPr>
        <p:spPr>
          <a:xfrm>
            <a:off x="965200" y="1676400"/>
            <a:ext cx="10261600" cy="4343400"/>
          </a:xfrm>
        </p:spPr>
        <p:txBody>
          <a:bodyPr/>
          <a:lstStyle/>
          <a:p>
            <a:r>
              <a:rPr lang="en-US" dirty="0"/>
              <a:t>Click icon to add picture</a:t>
            </a:r>
          </a:p>
        </p:txBody>
      </p:sp>
    </p:spTree>
    <p:extLst>
      <p:ext uri="{BB962C8B-B14F-4D97-AF65-F5344CB8AC3E}">
        <p14:creationId xmlns:p14="http://schemas.microsoft.com/office/powerpoint/2010/main" val="2008658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pPr algn="ctr"/>
            <a:fld id="{60E879C5-AE8C-412A-8AA2-F61684EAF3C7}" type="slidenum">
              <a:rPr lang="en-US" smtClean="0"/>
              <a:pPr algn="ctr"/>
              <a:t>‹#›</a:t>
            </a:fld>
            <a:endParaRPr lang="en-US" dirty="0"/>
          </a:p>
        </p:txBody>
      </p:sp>
      <p:sp>
        <p:nvSpPr>
          <p:cNvPr id="5" name="Text Placeholder 4"/>
          <p:cNvSpPr>
            <a:spLocks noGrp="1"/>
          </p:cNvSpPr>
          <p:nvPr>
            <p:ph type="body" sz="quarter" idx="11"/>
          </p:nvPr>
        </p:nvSpPr>
        <p:spPr>
          <a:xfrm>
            <a:off x="355600" y="1676400"/>
            <a:ext cx="11480800" cy="3581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5497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martart Only Slid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4673600" y="6324601"/>
            <a:ext cx="2844800" cy="365125"/>
          </a:xfrm>
        </p:spPr>
        <p:txBody>
          <a:bodyPr/>
          <a:lstStyle>
            <a:lvl1pPr algn="ctr">
              <a:defRPr/>
            </a:lvl1pPr>
          </a:lstStyle>
          <a:p>
            <a:fld id="{17744228-44C3-4F10-A146-6189D2F0A0C3}" type="slidenum">
              <a:rPr lang="en-US" smtClean="0"/>
              <a:pPr/>
              <a:t>‹#›</a:t>
            </a:fld>
            <a:endParaRPr lang="en-US" dirty="0"/>
          </a:p>
        </p:txBody>
      </p:sp>
      <p:sp>
        <p:nvSpPr>
          <p:cNvPr id="7" name="SmartArt Placeholder 6"/>
          <p:cNvSpPr>
            <a:spLocks noGrp="1"/>
          </p:cNvSpPr>
          <p:nvPr>
            <p:ph type="dgm" sz="quarter" idx="13"/>
          </p:nvPr>
        </p:nvSpPr>
        <p:spPr>
          <a:xfrm>
            <a:off x="645885" y="1981200"/>
            <a:ext cx="11139715" cy="4114800"/>
          </a:xfrm>
        </p:spPr>
        <p:txBody>
          <a:bodyPr/>
          <a:lstStyle/>
          <a:p>
            <a:r>
              <a:rPr lang="en-US" dirty="0"/>
              <a:t>Click icon to add SmartArt graphic</a:t>
            </a:r>
          </a:p>
        </p:txBody>
      </p:sp>
    </p:spTree>
    <p:extLst>
      <p:ext uri="{BB962C8B-B14F-4D97-AF65-F5344CB8AC3E}">
        <p14:creationId xmlns:p14="http://schemas.microsoft.com/office/powerpoint/2010/main" val="3688573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martart &amp; Text Slid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4673600" y="6324601"/>
            <a:ext cx="2844800" cy="365125"/>
          </a:xfrm>
        </p:spPr>
        <p:txBody>
          <a:bodyPr/>
          <a:lstStyle>
            <a:lvl1pPr algn="ctr">
              <a:defRPr/>
            </a:lvl1pPr>
          </a:lstStyle>
          <a:p>
            <a:fld id="{17744228-44C3-4F10-A146-6189D2F0A0C3}" type="slidenum">
              <a:rPr lang="en-US" smtClean="0"/>
              <a:pPr/>
              <a:t>‹#›</a:t>
            </a:fld>
            <a:endParaRPr lang="en-US" dirty="0"/>
          </a:p>
        </p:txBody>
      </p:sp>
      <p:sp>
        <p:nvSpPr>
          <p:cNvPr id="7" name="SmartArt Placeholder 6"/>
          <p:cNvSpPr>
            <a:spLocks noGrp="1"/>
          </p:cNvSpPr>
          <p:nvPr>
            <p:ph type="dgm" sz="quarter" idx="13"/>
          </p:nvPr>
        </p:nvSpPr>
        <p:spPr>
          <a:xfrm>
            <a:off x="6197600" y="1981200"/>
            <a:ext cx="5588000" cy="4114800"/>
          </a:xfrm>
        </p:spPr>
        <p:txBody>
          <a:bodyPr/>
          <a:lstStyle/>
          <a:p>
            <a:r>
              <a:rPr lang="en-US" dirty="0"/>
              <a:t>Click icon to add SmartArt graphic</a:t>
            </a:r>
          </a:p>
        </p:txBody>
      </p:sp>
      <p:sp>
        <p:nvSpPr>
          <p:cNvPr id="6" name="Text Placeholder 5"/>
          <p:cNvSpPr>
            <a:spLocks noGrp="1"/>
          </p:cNvSpPr>
          <p:nvPr>
            <p:ph type="body" sz="quarter" idx="14"/>
          </p:nvPr>
        </p:nvSpPr>
        <p:spPr>
          <a:xfrm>
            <a:off x="406400" y="1981200"/>
            <a:ext cx="5588000" cy="4114800"/>
          </a:xfrm>
        </p:spPr>
        <p:txBody>
          <a:bodyPr/>
          <a:lstStyle>
            <a:lvl2pPr>
              <a:defRPr>
                <a:solidFill>
                  <a:schemeClr val="tx2"/>
                </a:solidFill>
              </a:defRPr>
            </a:lvl2pPr>
            <a:lvl3pPr>
              <a:defRPr>
                <a:solidFill>
                  <a:schemeClr val="accent2"/>
                </a:solidFill>
              </a:defRPr>
            </a:lvl3pPr>
            <a:lvl4pPr>
              <a:defRPr>
                <a:solidFill>
                  <a:schemeClr val="accent1"/>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1995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ext Content Slide Layout">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10972800" cy="114300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673600" y="6346372"/>
            <a:ext cx="2844800" cy="365125"/>
          </a:xfrm>
        </p:spPr>
        <p:txBody>
          <a:bodyPr/>
          <a:lstStyle/>
          <a:p>
            <a:pPr algn="ctr"/>
            <a:fld id="{17744228-44C3-4F10-A146-6189D2F0A0C3}" type="slidenum">
              <a:rPr lang="en-US" smtClean="0"/>
              <a:pPr algn="ctr"/>
              <a:t>‹#›</a:t>
            </a:fld>
            <a:endParaRPr lang="en-US" dirty="0"/>
          </a:p>
        </p:txBody>
      </p:sp>
    </p:spTree>
    <p:extLst>
      <p:ext uri="{BB962C8B-B14F-4D97-AF65-F5344CB8AC3E}">
        <p14:creationId xmlns:p14="http://schemas.microsoft.com/office/powerpoint/2010/main" val="3994567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69FAF-6871-491C-B84A-89CAE8C8F8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F4DA07-8EBC-4D4B-B61D-526661A31D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2350E7-BEA1-4910-B2D8-4743F8E87449}"/>
              </a:ext>
            </a:extLst>
          </p:cNvPr>
          <p:cNvSpPr>
            <a:spLocks noGrp="1"/>
          </p:cNvSpPr>
          <p:nvPr>
            <p:ph type="dt" sz="half" idx="10"/>
          </p:nvPr>
        </p:nvSpPr>
        <p:spPr/>
        <p:txBody>
          <a:bodyPr/>
          <a:lstStyle/>
          <a:p>
            <a:fld id="{7B3E7C8F-D9E0-4FB9-B41B-0B32B2404E32}" type="datetime1">
              <a:rPr lang="en-US" smtClean="0"/>
              <a:t>2/1/2021</a:t>
            </a:fld>
            <a:endParaRPr lang="en-US"/>
          </a:p>
        </p:txBody>
      </p:sp>
      <p:sp>
        <p:nvSpPr>
          <p:cNvPr id="5" name="Footer Placeholder 4">
            <a:extLst>
              <a:ext uri="{FF2B5EF4-FFF2-40B4-BE49-F238E27FC236}">
                <a16:creationId xmlns:a16="http://schemas.microsoft.com/office/drawing/2014/main" id="{C258B5DB-EDE9-4DC2-A278-5AC3020FF9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D73C9E-EAB7-426C-B82B-A082F1C93E23}"/>
              </a:ext>
            </a:extLst>
          </p:cNvPr>
          <p:cNvSpPr>
            <a:spLocks noGrp="1"/>
          </p:cNvSpPr>
          <p:nvPr>
            <p:ph type="sldNum" sz="quarter" idx="12"/>
          </p:nvPr>
        </p:nvSpPr>
        <p:spPr/>
        <p:txBody>
          <a:bodyPr/>
          <a:lstStyle/>
          <a:p>
            <a:fld id="{091C804E-01A3-4C34-9F7F-70B3AB5A7868}" type="slidenum">
              <a:rPr lang="en-US" smtClean="0"/>
              <a:t>‹#›</a:t>
            </a:fld>
            <a:endParaRPr lang="en-US"/>
          </a:p>
        </p:txBody>
      </p:sp>
    </p:spTree>
    <p:extLst>
      <p:ext uri="{BB962C8B-B14F-4D97-AF65-F5344CB8AC3E}">
        <p14:creationId xmlns:p14="http://schemas.microsoft.com/office/powerpoint/2010/main" val="2911401576"/>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Chart Content Slid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609600" y="1981201"/>
            <a:ext cx="10972800" cy="1752600"/>
          </a:xfrm>
        </p:spPr>
        <p:txBody>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12"/>
          </p:nvPr>
        </p:nvSpPr>
        <p:spPr>
          <a:xfrm>
            <a:off x="4673600" y="6346372"/>
            <a:ext cx="2844800" cy="365125"/>
          </a:xfrm>
        </p:spPr>
        <p:txBody>
          <a:bodyPr/>
          <a:lstStyle/>
          <a:p>
            <a:pPr algn="ctr"/>
            <a:fld id="{17744228-44C3-4F10-A146-6189D2F0A0C3}" type="slidenum">
              <a:rPr lang="en-US" smtClean="0"/>
              <a:pPr algn="ctr"/>
              <a:t>‹#›</a:t>
            </a:fld>
            <a:endParaRPr lang="en-US" dirty="0"/>
          </a:p>
        </p:txBody>
      </p:sp>
      <p:sp>
        <p:nvSpPr>
          <p:cNvPr id="7" name="Chart Placeholder 6"/>
          <p:cNvSpPr>
            <a:spLocks noGrp="1"/>
          </p:cNvSpPr>
          <p:nvPr>
            <p:ph type="chart" sz="quarter" idx="13"/>
          </p:nvPr>
        </p:nvSpPr>
        <p:spPr>
          <a:xfrm>
            <a:off x="609600" y="3886200"/>
            <a:ext cx="10972800" cy="2209800"/>
          </a:xfrm>
        </p:spPr>
        <p:txBody>
          <a:bodyPr/>
          <a:lstStyle/>
          <a:p>
            <a:r>
              <a:rPr lang="en-US" dirty="0"/>
              <a:t>Click icon to add chart</a:t>
            </a:r>
          </a:p>
        </p:txBody>
      </p:sp>
    </p:spTree>
    <p:extLst>
      <p:ext uri="{BB962C8B-B14F-4D97-AF65-F5344CB8AC3E}">
        <p14:creationId xmlns:p14="http://schemas.microsoft.com/office/powerpoint/2010/main" val="935320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Text Content Slid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057401"/>
            <a:ext cx="53848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057401"/>
            <a:ext cx="53848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4572000" y="6313262"/>
            <a:ext cx="2844800" cy="365125"/>
          </a:xfrm>
        </p:spPr>
        <p:txBody>
          <a:bodyPr/>
          <a:lstStyle>
            <a:lvl1pPr algn="ctr">
              <a:defRPr/>
            </a:lvl1pPr>
          </a:lstStyle>
          <a:p>
            <a:fld id="{17744228-44C3-4F10-A146-6189D2F0A0C3}" type="slidenum">
              <a:rPr lang="en-US" smtClean="0"/>
              <a:pPr/>
              <a:t>‹#›</a:t>
            </a:fld>
            <a:endParaRPr lang="en-US" dirty="0"/>
          </a:p>
        </p:txBody>
      </p:sp>
    </p:spTree>
    <p:extLst>
      <p:ext uri="{BB962C8B-B14F-4D97-AF65-F5344CB8AC3E}">
        <p14:creationId xmlns:p14="http://schemas.microsoft.com/office/powerpoint/2010/main" val="285609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commendation Slide">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1117600" y="1981200"/>
            <a:ext cx="10058400" cy="2895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hasCustomPrompt="1"/>
          </p:nvPr>
        </p:nvSpPr>
        <p:spPr>
          <a:xfrm>
            <a:off x="1219200" y="5105400"/>
            <a:ext cx="9956800" cy="914400"/>
          </a:xfrm>
        </p:spPr>
        <p:txBody>
          <a:bodyPr anchor="ctr">
            <a:normAutofit/>
          </a:bodyPr>
          <a:lstStyle>
            <a:lvl1pPr marL="0" indent="0" algn="ctr">
              <a:buNone/>
              <a:defRPr sz="2000" baseline="0"/>
            </a:lvl1pPr>
          </a:lstStyle>
          <a:p>
            <a:pPr lvl="0"/>
            <a:r>
              <a:rPr lang="en-US" sz="2000" dirty="0"/>
              <a:t>IEUA Business Goal Reference Here</a:t>
            </a:r>
            <a:endParaRPr lang="en-US" dirty="0"/>
          </a:p>
        </p:txBody>
      </p:sp>
      <p:sp>
        <p:nvSpPr>
          <p:cNvPr id="12" name="TextBox 11"/>
          <p:cNvSpPr txBox="1"/>
          <p:nvPr userDrawn="1"/>
        </p:nvSpPr>
        <p:spPr>
          <a:xfrm>
            <a:off x="0" y="1"/>
            <a:ext cx="8636000" cy="830997"/>
          </a:xfrm>
          <a:prstGeom prst="rect">
            <a:avLst/>
          </a:prstGeom>
          <a:noFill/>
        </p:spPr>
        <p:txBody>
          <a:bodyPr wrap="square" rtlCol="0">
            <a:spAutoFit/>
          </a:bodyPr>
          <a:lstStyle/>
          <a:p>
            <a:r>
              <a:rPr lang="en-US" sz="4800" b="1" dirty="0">
                <a:solidFill>
                  <a:schemeClr val="tx1"/>
                </a:solidFill>
                <a:latin typeface="Times New Roman" panose="02020603050405020304" pitchFamily="18" charset="0"/>
                <a:cs typeface="Times New Roman" panose="02020603050405020304" pitchFamily="18" charset="0"/>
              </a:rPr>
              <a:t>Recommendation</a:t>
            </a:r>
          </a:p>
        </p:txBody>
      </p:sp>
      <p:sp>
        <p:nvSpPr>
          <p:cNvPr id="13" name="Slide Number Placeholder 6"/>
          <p:cNvSpPr>
            <a:spLocks noGrp="1"/>
          </p:cNvSpPr>
          <p:nvPr>
            <p:ph type="sldNum" sz="quarter" idx="14"/>
          </p:nvPr>
        </p:nvSpPr>
        <p:spPr>
          <a:xfrm>
            <a:off x="4572000" y="6400801"/>
            <a:ext cx="2844800" cy="365125"/>
          </a:xfrm>
        </p:spPr>
        <p:txBody>
          <a:bodyPr/>
          <a:lstStyle>
            <a:lvl1pPr algn="ctr">
              <a:defRPr/>
            </a:lvl1pPr>
          </a:lstStyle>
          <a:p>
            <a:fld id="{17744228-44C3-4F10-A146-6189D2F0A0C3}" type="slidenum">
              <a:rPr lang="en-US" smtClean="0"/>
              <a:pPr/>
              <a:t>‹#›</a:t>
            </a:fld>
            <a:endParaRPr lang="en-US" dirty="0"/>
          </a:p>
        </p:txBody>
      </p:sp>
    </p:spTree>
    <p:extLst>
      <p:ext uri="{BB962C8B-B14F-4D97-AF65-F5344CB8AC3E}">
        <p14:creationId xmlns:p14="http://schemas.microsoft.com/office/powerpoint/2010/main" val="1413766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1117600" y="1981200"/>
            <a:ext cx="10058400" cy="2895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hasCustomPrompt="1"/>
          </p:nvPr>
        </p:nvSpPr>
        <p:spPr>
          <a:xfrm>
            <a:off x="1219200" y="5105400"/>
            <a:ext cx="9956800" cy="914400"/>
          </a:xfrm>
        </p:spPr>
        <p:txBody>
          <a:bodyPr anchor="ctr">
            <a:normAutofit/>
          </a:bodyPr>
          <a:lstStyle>
            <a:lvl1pPr marL="0" indent="0" algn="ctr">
              <a:buNone/>
              <a:defRPr sz="2000" baseline="0"/>
            </a:lvl1pPr>
          </a:lstStyle>
          <a:p>
            <a:pPr lvl="0"/>
            <a:r>
              <a:rPr lang="en-US" sz="2000" dirty="0"/>
              <a:t>IEUA Business Goal Reference Here</a:t>
            </a:r>
            <a:endParaRPr lang="en-US" dirty="0"/>
          </a:p>
        </p:txBody>
      </p:sp>
      <p:sp>
        <p:nvSpPr>
          <p:cNvPr id="12" name="TextBox 11"/>
          <p:cNvSpPr txBox="1"/>
          <p:nvPr userDrawn="1"/>
        </p:nvSpPr>
        <p:spPr>
          <a:xfrm>
            <a:off x="0" y="76201"/>
            <a:ext cx="8636000" cy="830997"/>
          </a:xfrm>
          <a:prstGeom prst="rect">
            <a:avLst/>
          </a:prstGeom>
          <a:noFill/>
        </p:spPr>
        <p:txBody>
          <a:bodyPr wrap="square" rtlCol="0">
            <a:spAutoFit/>
          </a:bodyPr>
          <a:lstStyle/>
          <a:p>
            <a:r>
              <a:rPr lang="en-US" sz="4800" b="1" dirty="0">
                <a:solidFill>
                  <a:schemeClr val="tx1"/>
                </a:solidFill>
                <a:latin typeface="Times New Roman" panose="02020603050405020304" pitchFamily="18" charset="0"/>
                <a:cs typeface="Times New Roman" panose="02020603050405020304" pitchFamily="18" charset="0"/>
              </a:rPr>
              <a:t>Next Steps</a:t>
            </a:r>
          </a:p>
        </p:txBody>
      </p:sp>
      <p:sp>
        <p:nvSpPr>
          <p:cNvPr id="13" name="Slide Number Placeholder 6"/>
          <p:cNvSpPr>
            <a:spLocks noGrp="1"/>
          </p:cNvSpPr>
          <p:nvPr>
            <p:ph type="sldNum" sz="quarter" idx="14"/>
          </p:nvPr>
        </p:nvSpPr>
        <p:spPr>
          <a:xfrm>
            <a:off x="4572000" y="6400801"/>
            <a:ext cx="2844800" cy="365125"/>
          </a:xfrm>
        </p:spPr>
        <p:txBody>
          <a:bodyPr/>
          <a:lstStyle>
            <a:lvl1pPr algn="ctr">
              <a:defRPr/>
            </a:lvl1pPr>
          </a:lstStyle>
          <a:p>
            <a:fld id="{17744228-44C3-4F10-A146-6189D2F0A0C3}" type="slidenum">
              <a:rPr lang="en-US" smtClean="0"/>
              <a:pPr/>
              <a:t>‹#›</a:t>
            </a:fld>
            <a:endParaRPr lang="en-US" dirty="0"/>
          </a:p>
        </p:txBody>
      </p:sp>
    </p:spTree>
    <p:extLst>
      <p:ext uri="{BB962C8B-B14F-4D97-AF65-F5344CB8AC3E}">
        <p14:creationId xmlns:p14="http://schemas.microsoft.com/office/powerpoint/2010/main" val="1303391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6" name="Picture Placeholder 15"/>
          <p:cNvSpPr>
            <a:spLocks noGrp="1"/>
          </p:cNvSpPr>
          <p:nvPr>
            <p:ph type="pic" sz="quarter" idx="13"/>
          </p:nvPr>
        </p:nvSpPr>
        <p:spPr>
          <a:xfrm>
            <a:off x="596181" y="3505200"/>
            <a:ext cx="3251200" cy="1905000"/>
          </a:xfrm>
          <a:ln w="50800">
            <a:solidFill>
              <a:srgbClr val="F5B637"/>
            </a:solidFill>
          </a:ln>
        </p:spPr>
        <p:txBody>
          <a:bodyPr/>
          <a:lstStyle/>
          <a:p>
            <a:r>
              <a:rPr lang="en-US"/>
              <a:t>Click icon to add picture</a:t>
            </a:r>
          </a:p>
        </p:txBody>
      </p:sp>
      <p:sp>
        <p:nvSpPr>
          <p:cNvPr id="18" name="Title 17"/>
          <p:cNvSpPr>
            <a:spLocks noGrp="1"/>
          </p:cNvSpPr>
          <p:nvPr>
            <p:ph type="title" hasCustomPrompt="1"/>
          </p:nvPr>
        </p:nvSpPr>
        <p:spPr>
          <a:xfrm>
            <a:off x="609600" y="2057400"/>
            <a:ext cx="10972800" cy="1143000"/>
          </a:xfrm>
        </p:spPr>
        <p:txBody>
          <a:bodyPr>
            <a:normAutofit/>
          </a:bodyPr>
          <a:lstStyle>
            <a:lvl1pPr algn="ctr">
              <a:defRPr sz="4800" b="0" baseline="0">
                <a:solidFill>
                  <a:schemeClr val="tx1"/>
                </a:solidFill>
                <a:latin typeface="Arial" panose="020B0604020202020204" pitchFamily="34" charset="0"/>
                <a:cs typeface="Arial" panose="020B0604020202020204" pitchFamily="34" charset="0"/>
              </a:defRPr>
            </a:lvl1pPr>
          </a:lstStyle>
          <a:p>
            <a:r>
              <a:rPr lang="en-US" dirty="0"/>
              <a:t>Add Presentation Title Here</a:t>
            </a:r>
          </a:p>
        </p:txBody>
      </p:sp>
      <p:sp>
        <p:nvSpPr>
          <p:cNvPr id="6" name="Picture Placeholder 15"/>
          <p:cNvSpPr>
            <a:spLocks noGrp="1"/>
          </p:cNvSpPr>
          <p:nvPr>
            <p:ph type="pic" sz="quarter" idx="14"/>
          </p:nvPr>
        </p:nvSpPr>
        <p:spPr>
          <a:xfrm>
            <a:off x="4477109" y="3505200"/>
            <a:ext cx="3251200" cy="1905000"/>
          </a:xfrm>
          <a:ln w="50800">
            <a:solidFill>
              <a:srgbClr val="F5B637"/>
            </a:solidFill>
          </a:ln>
        </p:spPr>
        <p:txBody>
          <a:bodyPr/>
          <a:lstStyle/>
          <a:p>
            <a:r>
              <a:rPr lang="en-US"/>
              <a:t>Click icon to add picture</a:t>
            </a:r>
          </a:p>
        </p:txBody>
      </p:sp>
      <p:sp>
        <p:nvSpPr>
          <p:cNvPr id="7" name="Picture Placeholder 15"/>
          <p:cNvSpPr>
            <a:spLocks noGrp="1"/>
          </p:cNvSpPr>
          <p:nvPr>
            <p:ph type="pic" sz="quarter" idx="15"/>
          </p:nvPr>
        </p:nvSpPr>
        <p:spPr>
          <a:xfrm>
            <a:off x="8331200" y="3505200"/>
            <a:ext cx="3251200" cy="1905000"/>
          </a:xfrm>
          <a:ln w="50800">
            <a:solidFill>
              <a:srgbClr val="F5B637"/>
            </a:solidFill>
          </a:ln>
        </p:spPr>
        <p:txBody>
          <a:bodyPr/>
          <a:lstStyle/>
          <a:p>
            <a:r>
              <a:rPr lang="en-US"/>
              <a:t>Click icon to add picture</a:t>
            </a:r>
          </a:p>
        </p:txBody>
      </p:sp>
      <p:sp>
        <p:nvSpPr>
          <p:cNvPr id="3" name="Text Placeholder 2"/>
          <p:cNvSpPr>
            <a:spLocks noGrp="1"/>
          </p:cNvSpPr>
          <p:nvPr>
            <p:ph type="body" sz="quarter" idx="16" hasCustomPrompt="1"/>
          </p:nvPr>
        </p:nvSpPr>
        <p:spPr>
          <a:xfrm>
            <a:off x="7874000" y="6157248"/>
            <a:ext cx="4165600" cy="609600"/>
          </a:xfrm>
        </p:spPr>
        <p:txBody>
          <a:bodyPr anchor="ctr">
            <a:noAutofit/>
          </a:bodyPr>
          <a:lstStyle>
            <a:lvl1pPr marL="0" indent="0" algn="ctr">
              <a:buNone/>
              <a:defRPr sz="1400">
                <a:latin typeface="Arial" panose="020B0604020202020204" pitchFamily="34" charset="0"/>
                <a:cs typeface="Arial" panose="020B0604020202020204" pitchFamily="34" charset="0"/>
              </a:defRPr>
            </a:lvl1pPr>
            <a:lvl2pPr>
              <a:defRPr sz="1400"/>
            </a:lvl2pPr>
            <a:lvl3pPr>
              <a:defRPr sz="1400"/>
            </a:lvl3pPr>
            <a:lvl4pPr>
              <a:defRPr sz="1400"/>
            </a:lvl4pPr>
            <a:lvl5pPr>
              <a:defRPr sz="1400"/>
            </a:lvl5pPr>
          </a:lstStyle>
          <a:p>
            <a:pPr lvl="0"/>
            <a:r>
              <a:rPr lang="en-US" dirty="0"/>
              <a:t>Presenter: Enter Name and name of mtg.</a:t>
            </a:r>
          </a:p>
        </p:txBody>
      </p:sp>
      <p:sp>
        <p:nvSpPr>
          <p:cNvPr id="8" name="Slide Number Placeholder 2">
            <a:extLst>
              <a:ext uri="{FF2B5EF4-FFF2-40B4-BE49-F238E27FC236}">
                <a16:creationId xmlns:a16="http://schemas.microsoft.com/office/drawing/2014/main" id="{CFAD8E8F-406D-4E0F-BD55-FE01B6906AD3}"/>
              </a:ext>
            </a:extLst>
          </p:cNvPr>
          <p:cNvSpPr>
            <a:spLocks noGrp="1"/>
          </p:cNvSpPr>
          <p:nvPr>
            <p:ph type="sldNum" sz="quarter" idx="10"/>
          </p:nvPr>
        </p:nvSpPr>
        <p:spPr>
          <a:xfrm>
            <a:off x="4673600" y="6400801"/>
            <a:ext cx="2844800" cy="365125"/>
          </a:xfrm>
        </p:spPr>
        <p:txBody>
          <a:bodyPr/>
          <a:lstStyle/>
          <a:p>
            <a:pPr algn="ctr"/>
            <a:fld id="{60E879C5-AE8C-412A-8AA2-F61684EAF3C7}" type="slidenum">
              <a:rPr lang="en-US" smtClean="0"/>
              <a:pPr algn="ctr"/>
              <a:t>‹#›</a:t>
            </a:fld>
            <a:endParaRPr lang="en-US" dirty="0"/>
          </a:p>
        </p:txBody>
      </p:sp>
    </p:spTree>
    <p:extLst>
      <p:ext uri="{BB962C8B-B14F-4D97-AF65-F5344CB8AC3E}">
        <p14:creationId xmlns:p14="http://schemas.microsoft.com/office/powerpoint/2010/main" val="40084992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oard Mtg Title Slide">
    <p:spTree>
      <p:nvGrpSpPr>
        <p:cNvPr id="1" name=""/>
        <p:cNvGrpSpPr/>
        <p:nvPr/>
      </p:nvGrpSpPr>
      <p:grpSpPr>
        <a:xfrm>
          <a:off x="0" y="0"/>
          <a:ext cx="0" cy="0"/>
          <a:chOff x="0" y="0"/>
          <a:chExt cx="0" cy="0"/>
        </a:xfrm>
      </p:grpSpPr>
      <p:sp>
        <p:nvSpPr>
          <p:cNvPr id="16" name="Picture Placeholder 15"/>
          <p:cNvSpPr>
            <a:spLocks noGrp="1"/>
          </p:cNvSpPr>
          <p:nvPr>
            <p:ph type="pic" sz="quarter" idx="13"/>
          </p:nvPr>
        </p:nvSpPr>
        <p:spPr>
          <a:xfrm>
            <a:off x="596181" y="4114800"/>
            <a:ext cx="3251200" cy="1905000"/>
          </a:xfrm>
          <a:ln w="50800">
            <a:solidFill>
              <a:srgbClr val="F5B637"/>
            </a:solidFill>
          </a:ln>
        </p:spPr>
        <p:txBody>
          <a:bodyPr/>
          <a:lstStyle/>
          <a:p>
            <a:r>
              <a:rPr lang="en-US"/>
              <a:t>Click icon to add picture</a:t>
            </a:r>
            <a:endParaRPr lang="en-US" dirty="0"/>
          </a:p>
        </p:txBody>
      </p:sp>
      <p:sp>
        <p:nvSpPr>
          <p:cNvPr id="18" name="Title 17"/>
          <p:cNvSpPr>
            <a:spLocks noGrp="1"/>
          </p:cNvSpPr>
          <p:nvPr>
            <p:ph type="title" hasCustomPrompt="1"/>
          </p:nvPr>
        </p:nvSpPr>
        <p:spPr>
          <a:xfrm>
            <a:off x="634521" y="1575040"/>
            <a:ext cx="10972800" cy="1143000"/>
          </a:xfrm>
        </p:spPr>
        <p:txBody>
          <a:bodyPr>
            <a:normAutofit/>
          </a:bodyPr>
          <a:lstStyle>
            <a:lvl1pPr algn="ctr">
              <a:defRPr sz="4800" b="0" baseline="0">
                <a:solidFill>
                  <a:schemeClr val="tx1"/>
                </a:solidFill>
                <a:latin typeface="Arial" panose="020B0604020202020204" pitchFamily="34" charset="0"/>
                <a:cs typeface="Arial" panose="020B0604020202020204" pitchFamily="34" charset="0"/>
              </a:defRPr>
            </a:lvl1pPr>
          </a:lstStyle>
          <a:p>
            <a:r>
              <a:rPr lang="en-US" dirty="0"/>
              <a:t>Add Presentation Title Here</a:t>
            </a:r>
          </a:p>
        </p:txBody>
      </p:sp>
      <p:sp>
        <p:nvSpPr>
          <p:cNvPr id="6" name="Picture Placeholder 15"/>
          <p:cNvSpPr>
            <a:spLocks noGrp="1"/>
          </p:cNvSpPr>
          <p:nvPr>
            <p:ph type="pic" sz="quarter" idx="14"/>
          </p:nvPr>
        </p:nvSpPr>
        <p:spPr>
          <a:xfrm>
            <a:off x="4477109" y="4114800"/>
            <a:ext cx="3251200" cy="1905000"/>
          </a:xfrm>
          <a:ln w="50800">
            <a:solidFill>
              <a:srgbClr val="F5B637"/>
            </a:solidFill>
          </a:ln>
        </p:spPr>
        <p:txBody>
          <a:bodyPr/>
          <a:lstStyle/>
          <a:p>
            <a:r>
              <a:rPr lang="en-US"/>
              <a:t>Click icon to add picture</a:t>
            </a:r>
          </a:p>
        </p:txBody>
      </p:sp>
      <p:sp>
        <p:nvSpPr>
          <p:cNvPr id="7" name="Picture Placeholder 15"/>
          <p:cNvSpPr>
            <a:spLocks noGrp="1"/>
          </p:cNvSpPr>
          <p:nvPr>
            <p:ph type="pic" sz="quarter" idx="15"/>
          </p:nvPr>
        </p:nvSpPr>
        <p:spPr>
          <a:xfrm>
            <a:off x="8331200" y="4114800"/>
            <a:ext cx="3251200" cy="1905000"/>
          </a:xfrm>
          <a:ln w="50800">
            <a:solidFill>
              <a:srgbClr val="F5B637"/>
            </a:solidFill>
          </a:ln>
        </p:spPr>
        <p:txBody>
          <a:bodyPr/>
          <a:lstStyle/>
          <a:p>
            <a:r>
              <a:rPr lang="en-US"/>
              <a:t>Click icon to add picture</a:t>
            </a:r>
          </a:p>
        </p:txBody>
      </p:sp>
      <p:sp>
        <p:nvSpPr>
          <p:cNvPr id="15" name="Text Placeholder 14"/>
          <p:cNvSpPr>
            <a:spLocks noGrp="1"/>
          </p:cNvSpPr>
          <p:nvPr>
            <p:ph type="body" sz="quarter" idx="17" hasCustomPrompt="1"/>
          </p:nvPr>
        </p:nvSpPr>
        <p:spPr>
          <a:xfrm>
            <a:off x="8026400" y="6248401"/>
            <a:ext cx="3962400" cy="511259"/>
          </a:xfrm>
        </p:spPr>
        <p:txBody>
          <a:bodyPr>
            <a:noAutofit/>
          </a:bodyPr>
          <a:lstStyle>
            <a:lvl1pPr marL="0" indent="0" algn="ctr">
              <a:buNone/>
              <a:defRPr sz="1400" baseline="0"/>
            </a:lvl1pPr>
            <a:lvl2pPr>
              <a:defRPr sz="1400"/>
            </a:lvl2pPr>
            <a:lvl3pPr>
              <a:defRPr sz="1200"/>
            </a:lvl3pPr>
            <a:lvl4pPr>
              <a:defRPr sz="1100"/>
            </a:lvl4pPr>
            <a:lvl5pPr>
              <a:defRPr sz="1100"/>
            </a:lvl5pPr>
          </a:lstStyle>
          <a:p>
            <a:pPr lvl="0"/>
            <a:r>
              <a:rPr lang="en-US" dirty="0"/>
              <a:t>Presenter: Enter Name                  Enter month and year</a:t>
            </a:r>
          </a:p>
        </p:txBody>
      </p:sp>
      <p:sp>
        <p:nvSpPr>
          <p:cNvPr id="19" name="Text Placeholder 10"/>
          <p:cNvSpPr>
            <a:spLocks noGrp="1"/>
          </p:cNvSpPr>
          <p:nvPr>
            <p:ph type="body" sz="quarter" idx="18" hasCustomPrompt="1"/>
          </p:nvPr>
        </p:nvSpPr>
        <p:spPr>
          <a:xfrm>
            <a:off x="1524000" y="2971800"/>
            <a:ext cx="9347200" cy="585014"/>
          </a:xfrm>
        </p:spPr>
        <p:txBody>
          <a:bodyPr/>
          <a:lstStyle>
            <a:lvl1pPr marL="0" indent="0" algn="ctr">
              <a:buNone/>
              <a:defRPr baseline="0"/>
            </a:lvl1pPr>
          </a:lstStyle>
          <a:p>
            <a:r>
              <a:rPr lang="en-US" sz="2800" dirty="0"/>
              <a:t>“Enter Meeting Title – i.e. Board Meeting”</a:t>
            </a:r>
          </a:p>
        </p:txBody>
      </p:sp>
    </p:spTree>
    <p:extLst>
      <p:ext uri="{BB962C8B-B14F-4D97-AF65-F5344CB8AC3E}">
        <p14:creationId xmlns:p14="http://schemas.microsoft.com/office/powerpoint/2010/main" val="30614243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ctur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25E00E-1579-45B3-95B8-FCD7839E1187}" type="slidenum">
              <a:rPr lang="en-US" smtClean="0"/>
              <a:t>‹#›</a:t>
            </a:fld>
            <a:endParaRPr lang="en-US" dirty="0"/>
          </a:p>
        </p:txBody>
      </p:sp>
      <p:sp>
        <p:nvSpPr>
          <p:cNvPr id="5" name="Picture Placeholder 4"/>
          <p:cNvSpPr>
            <a:spLocks noGrp="1"/>
          </p:cNvSpPr>
          <p:nvPr>
            <p:ph type="pic" sz="quarter" idx="11"/>
          </p:nvPr>
        </p:nvSpPr>
        <p:spPr>
          <a:xfrm>
            <a:off x="965200" y="1676400"/>
            <a:ext cx="10261600" cy="4343400"/>
          </a:xfrm>
        </p:spPr>
        <p:txBody>
          <a:bodyPr/>
          <a:lstStyle/>
          <a:p>
            <a:r>
              <a:rPr lang="en-US"/>
              <a:t>Click icon to add picture</a:t>
            </a:r>
            <a:endParaRPr lang="en-US" dirty="0"/>
          </a:p>
        </p:txBody>
      </p:sp>
    </p:spTree>
    <p:extLst>
      <p:ext uri="{BB962C8B-B14F-4D97-AF65-F5344CB8AC3E}">
        <p14:creationId xmlns:p14="http://schemas.microsoft.com/office/powerpoint/2010/main" val="167521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Table of Contents</a:t>
            </a:r>
          </a:p>
        </p:txBody>
      </p:sp>
      <p:sp>
        <p:nvSpPr>
          <p:cNvPr id="3" name="Slide Number Placeholder 2"/>
          <p:cNvSpPr>
            <a:spLocks noGrp="1"/>
          </p:cNvSpPr>
          <p:nvPr>
            <p:ph type="sldNum" sz="quarter" idx="10"/>
          </p:nvPr>
        </p:nvSpPr>
        <p:spPr/>
        <p:txBody>
          <a:bodyPr/>
          <a:lstStyle/>
          <a:p>
            <a:fld id="{3F25E00E-1579-45B3-95B8-FCD7839E1187}" type="slidenum">
              <a:rPr lang="en-US" smtClean="0"/>
              <a:t>‹#›</a:t>
            </a:fld>
            <a:endParaRPr lang="en-US"/>
          </a:p>
        </p:txBody>
      </p:sp>
      <p:sp>
        <p:nvSpPr>
          <p:cNvPr id="5" name="Text Placeholder 4"/>
          <p:cNvSpPr>
            <a:spLocks noGrp="1"/>
          </p:cNvSpPr>
          <p:nvPr>
            <p:ph type="body" sz="quarter" idx="11"/>
          </p:nvPr>
        </p:nvSpPr>
        <p:spPr>
          <a:xfrm>
            <a:off x="355600" y="1676400"/>
            <a:ext cx="11480800" cy="3581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64008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martart Only Slid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4673600" y="6324601"/>
            <a:ext cx="2844800" cy="365125"/>
          </a:xfrm>
        </p:spPr>
        <p:txBody>
          <a:bodyPr/>
          <a:lstStyle>
            <a:lvl1pPr algn="ctr">
              <a:defRPr/>
            </a:lvl1pPr>
          </a:lstStyle>
          <a:p>
            <a:fld id="{3F25E00E-1579-45B3-95B8-FCD7839E1187}" type="slidenum">
              <a:rPr lang="en-US" smtClean="0"/>
              <a:t>‹#›</a:t>
            </a:fld>
            <a:endParaRPr lang="en-US"/>
          </a:p>
        </p:txBody>
      </p:sp>
      <p:sp>
        <p:nvSpPr>
          <p:cNvPr id="7" name="SmartArt Placeholder 6"/>
          <p:cNvSpPr>
            <a:spLocks noGrp="1"/>
          </p:cNvSpPr>
          <p:nvPr>
            <p:ph type="dgm" sz="quarter" idx="13"/>
          </p:nvPr>
        </p:nvSpPr>
        <p:spPr>
          <a:xfrm>
            <a:off x="645885" y="1981200"/>
            <a:ext cx="11139715" cy="4114800"/>
          </a:xfrm>
        </p:spPr>
        <p:txBody>
          <a:bodyPr/>
          <a:lstStyle/>
          <a:p>
            <a:r>
              <a:rPr lang="en-US"/>
              <a:t>Click icon to add SmartArt graphic</a:t>
            </a:r>
          </a:p>
        </p:txBody>
      </p:sp>
    </p:spTree>
    <p:extLst>
      <p:ext uri="{BB962C8B-B14F-4D97-AF65-F5344CB8AC3E}">
        <p14:creationId xmlns:p14="http://schemas.microsoft.com/office/powerpoint/2010/main" val="694563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martart &amp; Text Slid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4673600" y="6324601"/>
            <a:ext cx="2844800" cy="365125"/>
          </a:xfrm>
        </p:spPr>
        <p:txBody>
          <a:bodyPr/>
          <a:lstStyle>
            <a:lvl1pPr algn="ctr">
              <a:defRPr/>
            </a:lvl1pPr>
          </a:lstStyle>
          <a:p>
            <a:fld id="{3F25E00E-1579-45B3-95B8-FCD7839E1187}" type="slidenum">
              <a:rPr lang="en-US" smtClean="0"/>
              <a:t>‹#›</a:t>
            </a:fld>
            <a:endParaRPr lang="en-US"/>
          </a:p>
        </p:txBody>
      </p:sp>
      <p:sp>
        <p:nvSpPr>
          <p:cNvPr id="7" name="SmartArt Placeholder 6"/>
          <p:cNvSpPr>
            <a:spLocks noGrp="1"/>
          </p:cNvSpPr>
          <p:nvPr>
            <p:ph type="dgm" sz="quarter" idx="13"/>
          </p:nvPr>
        </p:nvSpPr>
        <p:spPr>
          <a:xfrm>
            <a:off x="6197600" y="1981200"/>
            <a:ext cx="5588000" cy="4114800"/>
          </a:xfrm>
        </p:spPr>
        <p:txBody>
          <a:bodyPr/>
          <a:lstStyle/>
          <a:p>
            <a:r>
              <a:rPr lang="en-US"/>
              <a:t>Click icon to add SmartArt graphic</a:t>
            </a:r>
          </a:p>
        </p:txBody>
      </p:sp>
      <p:sp>
        <p:nvSpPr>
          <p:cNvPr id="6" name="Text Placeholder 5"/>
          <p:cNvSpPr>
            <a:spLocks noGrp="1"/>
          </p:cNvSpPr>
          <p:nvPr>
            <p:ph type="body" sz="quarter" idx="14"/>
          </p:nvPr>
        </p:nvSpPr>
        <p:spPr>
          <a:xfrm>
            <a:off x="406400" y="1981200"/>
            <a:ext cx="5588000" cy="4114800"/>
          </a:xfrm>
        </p:spPr>
        <p:txBody>
          <a:bodyPr/>
          <a:lstStyle>
            <a:lvl2pPr>
              <a:defRPr>
                <a:solidFill>
                  <a:schemeClr val="tx2"/>
                </a:solidFill>
              </a:defRPr>
            </a:lvl2pPr>
            <a:lvl3pPr>
              <a:defRPr>
                <a:solidFill>
                  <a:schemeClr val="accent2"/>
                </a:solidFill>
              </a:defRPr>
            </a:lvl3pPr>
            <a:lvl4pPr>
              <a:defRPr>
                <a:solidFill>
                  <a:schemeClr val="accent1"/>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7045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C0675-7E75-4934-A865-DECD97B8F8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A552D-BEAB-4044-82A0-CD5CC1B419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246EF3-ED48-43F2-BFB9-CB3B0BF017D3}"/>
              </a:ext>
            </a:extLst>
          </p:cNvPr>
          <p:cNvSpPr>
            <a:spLocks noGrp="1"/>
          </p:cNvSpPr>
          <p:nvPr>
            <p:ph type="dt" sz="half" idx="10"/>
          </p:nvPr>
        </p:nvSpPr>
        <p:spPr/>
        <p:txBody>
          <a:bodyPr/>
          <a:lstStyle/>
          <a:p>
            <a:fld id="{632624FF-7201-423F-98BA-781E5D3926F3}" type="datetime1">
              <a:rPr lang="en-US" smtClean="0"/>
              <a:t>2/1/2021</a:t>
            </a:fld>
            <a:endParaRPr lang="en-US"/>
          </a:p>
        </p:txBody>
      </p:sp>
      <p:sp>
        <p:nvSpPr>
          <p:cNvPr id="5" name="Footer Placeholder 4">
            <a:extLst>
              <a:ext uri="{FF2B5EF4-FFF2-40B4-BE49-F238E27FC236}">
                <a16:creationId xmlns:a16="http://schemas.microsoft.com/office/drawing/2014/main" id="{D5DC5366-399A-4BB7-8ED5-2F2DD0D852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765C68-52A5-4FB1-824C-14B3466F3FF1}"/>
              </a:ext>
            </a:extLst>
          </p:cNvPr>
          <p:cNvSpPr>
            <a:spLocks noGrp="1"/>
          </p:cNvSpPr>
          <p:nvPr>
            <p:ph type="sldNum" sz="quarter" idx="12"/>
          </p:nvPr>
        </p:nvSpPr>
        <p:spPr/>
        <p:txBody>
          <a:bodyPr/>
          <a:lstStyle/>
          <a:p>
            <a:fld id="{091C804E-01A3-4C34-9F7F-70B3AB5A7868}" type="slidenum">
              <a:rPr lang="en-US" smtClean="0"/>
              <a:t>‹#›</a:t>
            </a:fld>
            <a:endParaRPr lang="en-US"/>
          </a:p>
        </p:txBody>
      </p:sp>
    </p:spTree>
    <p:extLst>
      <p:ext uri="{BB962C8B-B14F-4D97-AF65-F5344CB8AC3E}">
        <p14:creationId xmlns:p14="http://schemas.microsoft.com/office/powerpoint/2010/main" val="3889486144"/>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ext Content Slide Layout">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10972800" cy="114300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a:extLst>
              <a:ext uri="{FF2B5EF4-FFF2-40B4-BE49-F238E27FC236}">
                <a16:creationId xmlns:a16="http://schemas.microsoft.com/office/drawing/2014/main" id="{AAB21B1F-2F3D-4030-B680-F934CAF59106}"/>
              </a:ext>
            </a:extLst>
          </p:cNvPr>
          <p:cNvSpPr>
            <a:spLocks noGrp="1"/>
          </p:cNvSpPr>
          <p:nvPr>
            <p:ph type="sldNum" sz="quarter" idx="12"/>
          </p:nvPr>
        </p:nvSpPr>
        <p:spPr>
          <a:xfrm>
            <a:off x="11430000" y="6377270"/>
            <a:ext cx="721868" cy="365125"/>
          </a:xfrm>
        </p:spPr>
        <p:txBody>
          <a:bodyPr/>
          <a:lstStyle>
            <a:lvl1pPr algn="ctr">
              <a:defRPr sz="1000">
                <a:solidFill>
                  <a:schemeClr val="accent6">
                    <a:lumMod val="75000"/>
                  </a:schemeClr>
                </a:solidFill>
                <a:latin typeface="Arial" panose="020B0604020202020204" pitchFamily="34" charset="0"/>
                <a:cs typeface="Arial" panose="020B0604020202020204" pitchFamily="34" charset="0"/>
              </a:defRPr>
            </a:lvl1pPr>
          </a:lstStyle>
          <a:p>
            <a:fld id="{3F25E00E-1579-45B3-95B8-FCD7839E1187}" type="slidenum">
              <a:rPr lang="en-US" smtClean="0"/>
              <a:pPr/>
              <a:t>‹#›</a:t>
            </a:fld>
            <a:endParaRPr lang="en-US" dirty="0"/>
          </a:p>
        </p:txBody>
      </p:sp>
    </p:spTree>
    <p:extLst>
      <p:ext uri="{BB962C8B-B14F-4D97-AF65-F5344CB8AC3E}">
        <p14:creationId xmlns:p14="http://schemas.microsoft.com/office/powerpoint/2010/main" val="31047187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ext and Chart Content Slid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609600" y="1981201"/>
            <a:ext cx="10972800" cy="1752600"/>
          </a:xfrm>
        </p:spPr>
        <p:txBody>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12"/>
          </p:nvPr>
        </p:nvSpPr>
        <p:spPr>
          <a:xfrm>
            <a:off x="4673600" y="6346372"/>
            <a:ext cx="2844800" cy="365125"/>
          </a:xfrm>
        </p:spPr>
        <p:txBody>
          <a:bodyPr/>
          <a:lstStyle/>
          <a:p>
            <a:fld id="{3F25E00E-1579-45B3-95B8-FCD7839E1187}" type="slidenum">
              <a:rPr lang="en-US" smtClean="0"/>
              <a:t>‹#›</a:t>
            </a:fld>
            <a:endParaRPr lang="en-US"/>
          </a:p>
        </p:txBody>
      </p:sp>
      <p:sp>
        <p:nvSpPr>
          <p:cNvPr id="7" name="Chart Placeholder 6"/>
          <p:cNvSpPr>
            <a:spLocks noGrp="1"/>
          </p:cNvSpPr>
          <p:nvPr>
            <p:ph type="chart" sz="quarter" idx="13"/>
          </p:nvPr>
        </p:nvSpPr>
        <p:spPr>
          <a:xfrm>
            <a:off x="609600" y="3886200"/>
            <a:ext cx="10972800" cy="2209800"/>
          </a:xfrm>
        </p:spPr>
        <p:txBody>
          <a:bodyPr/>
          <a:lstStyle/>
          <a:p>
            <a:r>
              <a:rPr lang="en-US"/>
              <a:t>Click icon to add chart</a:t>
            </a:r>
          </a:p>
        </p:txBody>
      </p:sp>
    </p:spTree>
    <p:extLst>
      <p:ext uri="{BB962C8B-B14F-4D97-AF65-F5344CB8AC3E}">
        <p14:creationId xmlns:p14="http://schemas.microsoft.com/office/powerpoint/2010/main" val="34658999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Text Content Slid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057401"/>
            <a:ext cx="53848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057401"/>
            <a:ext cx="53848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4572000" y="6313262"/>
            <a:ext cx="2844800" cy="365125"/>
          </a:xfrm>
        </p:spPr>
        <p:txBody>
          <a:bodyPr/>
          <a:lstStyle>
            <a:lvl1pPr algn="ctr">
              <a:defRPr/>
            </a:lvl1pPr>
          </a:lstStyle>
          <a:p>
            <a:fld id="{3F25E00E-1579-45B3-95B8-FCD7839E1187}" type="slidenum">
              <a:rPr lang="en-US" smtClean="0"/>
              <a:t>‹#›</a:t>
            </a:fld>
            <a:endParaRPr lang="en-US"/>
          </a:p>
        </p:txBody>
      </p:sp>
    </p:spTree>
    <p:extLst>
      <p:ext uri="{BB962C8B-B14F-4D97-AF65-F5344CB8AC3E}">
        <p14:creationId xmlns:p14="http://schemas.microsoft.com/office/powerpoint/2010/main" val="1135115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Recommendation Slide">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1117600" y="1981200"/>
            <a:ext cx="10058400" cy="2895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hasCustomPrompt="1"/>
          </p:nvPr>
        </p:nvSpPr>
        <p:spPr>
          <a:xfrm>
            <a:off x="1219200" y="5105400"/>
            <a:ext cx="9956800" cy="914400"/>
          </a:xfrm>
        </p:spPr>
        <p:txBody>
          <a:bodyPr anchor="ctr">
            <a:normAutofit/>
          </a:bodyPr>
          <a:lstStyle>
            <a:lvl1pPr marL="0" indent="0" algn="ctr">
              <a:buNone/>
              <a:defRPr sz="2000" baseline="0"/>
            </a:lvl1pPr>
          </a:lstStyle>
          <a:p>
            <a:pPr lvl="0"/>
            <a:r>
              <a:rPr lang="en-US" sz="2000" dirty="0"/>
              <a:t>IEUA Business Goal Reference Here</a:t>
            </a:r>
            <a:endParaRPr lang="en-US" dirty="0"/>
          </a:p>
        </p:txBody>
      </p:sp>
      <p:sp>
        <p:nvSpPr>
          <p:cNvPr id="12" name="TextBox 11"/>
          <p:cNvSpPr txBox="1"/>
          <p:nvPr/>
        </p:nvSpPr>
        <p:spPr>
          <a:xfrm>
            <a:off x="0" y="1"/>
            <a:ext cx="8636000" cy="830997"/>
          </a:xfrm>
          <a:prstGeom prst="rect">
            <a:avLst/>
          </a:prstGeom>
          <a:noFill/>
        </p:spPr>
        <p:txBody>
          <a:bodyPr wrap="square" rtlCol="0">
            <a:spAutoFit/>
          </a:bodyPr>
          <a:lstStyle/>
          <a:p>
            <a:r>
              <a:rPr lang="en-US" sz="4800" b="1" dirty="0">
                <a:solidFill>
                  <a:schemeClr val="tx1"/>
                </a:solidFill>
                <a:latin typeface="Arial" panose="020B0604020202020204" pitchFamily="34" charset="0"/>
                <a:cs typeface="Arial" panose="020B0604020202020204" pitchFamily="34" charset="0"/>
              </a:rPr>
              <a:t>Recommendation</a:t>
            </a:r>
          </a:p>
        </p:txBody>
      </p:sp>
      <p:sp>
        <p:nvSpPr>
          <p:cNvPr id="13" name="Slide Number Placeholder 6"/>
          <p:cNvSpPr>
            <a:spLocks noGrp="1"/>
          </p:cNvSpPr>
          <p:nvPr>
            <p:ph type="sldNum" sz="quarter" idx="14"/>
          </p:nvPr>
        </p:nvSpPr>
        <p:spPr>
          <a:xfrm>
            <a:off x="4572000" y="6400801"/>
            <a:ext cx="2844800" cy="365125"/>
          </a:xfrm>
        </p:spPr>
        <p:txBody>
          <a:bodyPr/>
          <a:lstStyle>
            <a:lvl1pPr algn="ctr">
              <a:defRPr/>
            </a:lvl1pPr>
          </a:lstStyle>
          <a:p>
            <a:fld id="{3F25E00E-1579-45B3-95B8-FCD7839E1187}" type="slidenum">
              <a:rPr lang="en-US" smtClean="0"/>
              <a:t>‹#›</a:t>
            </a:fld>
            <a:endParaRPr lang="en-US"/>
          </a:p>
        </p:txBody>
      </p:sp>
    </p:spTree>
    <p:extLst>
      <p:ext uri="{BB962C8B-B14F-4D97-AF65-F5344CB8AC3E}">
        <p14:creationId xmlns:p14="http://schemas.microsoft.com/office/powerpoint/2010/main" val="29692042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ext Steps">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1117600" y="1981200"/>
            <a:ext cx="10058400" cy="2895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hasCustomPrompt="1"/>
          </p:nvPr>
        </p:nvSpPr>
        <p:spPr>
          <a:xfrm>
            <a:off x="1219200" y="5105400"/>
            <a:ext cx="9956800" cy="914400"/>
          </a:xfrm>
        </p:spPr>
        <p:txBody>
          <a:bodyPr anchor="ctr">
            <a:normAutofit/>
          </a:bodyPr>
          <a:lstStyle>
            <a:lvl1pPr marL="0" indent="0" algn="ctr">
              <a:buNone/>
              <a:defRPr sz="2000" baseline="0"/>
            </a:lvl1pPr>
          </a:lstStyle>
          <a:p>
            <a:pPr lvl="0"/>
            <a:r>
              <a:rPr lang="en-US" sz="2000" dirty="0"/>
              <a:t>IEUA Business Goal Reference Here</a:t>
            </a:r>
            <a:endParaRPr lang="en-US" dirty="0"/>
          </a:p>
        </p:txBody>
      </p:sp>
      <p:sp>
        <p:nvSpPr>
          <p:cNvPr id="12" name="TextBox 11"/>
          <p:cNvSpPr txBox="1"/>
          <p:nvPr/>
        </p:nvSpPr>
        <p:spPr>
          <a:xfrm>
            <a:off x="0" y="76201"/>
            <a:ext cx="8636000" cy="830997"/>
          </a:xfrm>
          <a:prstGeom prst="rect">
            <a:avLst/>
          </a:prstGeom>
          <a:noFill/>
        </p:spPr>
        <p:txBody>
          <a:bodyPr wrap="square" rtlCol="0">
            <a:spAutoFit/>
          </a:bodyPr>
          <a:lstStyle/>
          <a:p>
            <a:r>
              <a:rPr lang="en-US" sz="4800" b="1" dirty="0">
                <a:solidFill>
                  <a:schemeClr val="tx1"/>
                </a:solidFill>
                <a:latin typeface="Arial" panose="020B0604020202020204" pitchFamily="34" charset="0"/>
                <a:cs typeface="Arial" panose="020B0604020202020204" pitchFamily="34" charset="0"/>
              </a:rPr>
              <a:t>Next Steps</a:t>
            </a:r>
          </a:p>
        </p:txBody>
      </p:sp>
      <p:sp>
        <p:nvSpPr>
          <p:cNvPr id="13" name="Slide Number Placeholder 6"/>
          <p:cNvSpPr>
            <a:spLocks noGrp="1"/>
          </p:cNvSpPr>
          <p:nvPr>
            <p:ph type="sldNum" sz="quarter" idx="14"/>
          </p:nvPr>
        </p:nvSpPr>
        <p:spPr>
          <a:xfrm>
            <a:off x="4572000" y="6400801"/>
            <a:ext cx="2844800" cy="365125"/>
          </a:xfrm>
        </p:spPr>
        <p:txBody>
          <a:bodyPr/>
          <a:lstStyle>
            <a:lvl1pPr algn="ctr">
              <a:defRPr/>
            </a:lvl1pPr>
          </a:lstStyle>
          <a:p>
            <a:fld id="{3F25E00E-1579-45B3-95B8-FCD7839E1187}" type="slidenum">
              <a:rPr lang="en-US" smtClean="0"/>
              <a:t>‹#›</a:t>
            </a:fld>
            <a:endParaRPr lang="en-US"/>
          </a:p>
        </p:txBody>
      </p:sp>
    </p:spTree>
    <p:extLst>
      <p:ext uri="{BB962C8B-B14F-4D97-AF65-F5344CB8AC3E}">
        <p14:creationId xmlns:p14="http://schemas.microsoft.com/office/powerpoint/2010/main" val="28980953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105" y="6066098"/>
            <a:ext cx="3123096" cy="791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Picture Placeholder 15"/>
          <p:cNvSpPr>
            <a:spLocks noGrp="1"/>
          </p:cNvSpPr>
          <p:nvPr>
            <p:ph type="pic" sz="quarter" idx="13"/>
          </p:nvPr>
        </p:nvSpPr>
        <p:spPr>
          <a:xfrm>
            <a:off x="596181" y="3505200"/>
            <a:ext cx="3251200" cy="1905000"/>
          </a:xfrm>
          <a:ln w="50800">
            <a:solidFill>
              <a:srgbClr val="F5B637"/>
            </a:solidFill>
          </a:ln>
        </p:spPr>
        <p:txBody>
          <a:bodyPr/>
          <a:lstStyle/>
          <a:p>
            <a:r>
              <a:rPr lang="en-US"/>
              <a:t>Click icon to add picture</a:t>
            </a:r>
          </a:p>
        </p:txBody>
      </p:sp>
      <p:sp>
        <p:nvSpPr>
          <p:cNvPr id="18" name="Title 17"/>
          <p:cNvSpPr>
            <a:spLocks noGrp="1"/>
          </p:cNvSpPr>
          <p:nvPr>
            <p:ph type="title" hasCustomPrompt="1"/>
          </p:nvPr>
        </p:nvSpPr>
        <p:spPr>
          <a:xfrm>
            <a:off x="609600" y="2057400"/>
            <a:ext cx="10972800" cy="1143000"/>
          </a:xfrm>
        </p:spPr>
        <p:txBody>
          <a:bodyPr>
            <a:normAutofit/>
          </a:bodyPr>
          <a:lstStyle>
            <a:lvl1pPr algn="ctr">
              <a:defRPr sz="4800" b="0" baseline="0">
                <a:solidFill>
                  <a:schemeClr val="tx1"/>
                </a:solidFill>
                <a:latin typeface="Arial" panose="020B0604020202020204" pitchFamily="34" charset="0"/>
                <a:cs typeface="Arial" panose="020B0604020202020204" pitchFamily="34" charset="0"/>
              </a:defRPr>
            </a:lvl1pPr>
          </a:lstStyle>
          <a:p>
            <a:r>
              <a:rPr lang="en-US" dirty="0"/>
              <a:t>Add Presentation Title Here</a:t>
            </a:r>
          </a:p>
        </p:txBody>
      </p:sp>
      <p:sp>
        <p:nvSpPr>
          <p:cNvPr id="6" name="Picture Placeholder 15"/>
          <p:cNvSpPr>
            <a:spLocks noGrp="1"/>
          </p:cNvSpPr>
          <p:nvPr>
            <p:ph type="pic" sz="quarter" idx="14"/>
          </p:nvPr>
        </p:nvSpPr>
        <p:spPr>
          <a:xfrm>
            <a:off x="4477109" y="3505200"/>
            <a:ext cx="3251200" cy="1905000"/>
          </a:xfrm>
          <a:ln w="50800">
            <a:solidFill>
              <a:srgbClr val="F5B637"/>
            </a:solidFill>
          </a:ln>
        </p:spPr>
        <p:txBody>
          <a:bodyPr/>
          <a:lstStyle/>
          <a:p>
            <a:r>
              <a:rPr lang="en-US"/>
              <a:t>Click icon to add picture</a:t>
            </a:r>
          </a:p>
        </p:txBody>
      </p:sp>
      <p:sp>
        <p:nvSpPr>
          <p:cNvPr id="7" name="Picture Placeholder 15"/>
          <p:cNvSpPr>
            <a:spLocks noGrp="1"/>
          </p:cNvSpPr>
          <p:nvPr>
            <p:ph type="pic" sz="quarter" idx="15"/>
          </p:nvPr>
        </p:nvSpPr>
        <p:spPr>
          <a:xfrm>
            <a:off x="8331200" y="3505200"/>
            <a:ext cx="3251200" cy="1905000"/>
          </a:xfrm>
          <a:ln w="50800">
            <a:solidFill>
              <a:srgbClr val="F5B637"/>
            </a:solidFill>
          </a:ln>
        </p:spPr>
        <p:txBody>
          <a:bodyPr/>
          <a:lstStyle/>
          <a:p>
            <a:r>
              <a:rPr lang="en-US"/>
              <a:t>Click icon to add picture</a:t>
            </a:r>
          </a:p>
        </p:txBody>
      </p:sp>
    </p:spTree>
    <p:extLst>
      <p:ext uri="{BB962C8B-B14F-4D97-AF65-F5344CB8AC3E}">
        <p14:creationId xmlns:p14="http://schemas.microsoft.com/office/powerpoint/2010/main" val="31014421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Date Placeholder 3"/>
          <p:cNvSpPr>
            <a:spLocks noGrp="1"/>
          </p:cNvSpPr>
          <p:nvPr>
            <p:ph type="dt" sz="half" idx="10"/>
          </p:nvPr>
        </p:nvSpPr>
        <p:spPr/>
        <p:txBody>
          <a:bodyPr/>
          <a:lstStyle>
            <a:lvl1pPr>
              <a:defRPr/>
            </a:lvl1pPr>
          </a:lstStyle>
          <a:p>
            <a:fld id="{44D52565-30C8-40E8-B0BA-DDA3CF07A977}" type="datetime1">
              <a:rPr lang="en-US" smtClean="0"/>
              <a:t>2/1/2021</a:t>
            </a:fld>
            <a:endParaRPr lang="en-US"/>
          </a:p>
        </p:txBody>
      </p:sp>
      <p:sp>
        <p:nvSpPr>
          <p:cNvPr id="12" name="Footer Placeholder 4"/>
          <p:cNvSpPr>
            <a:spLocks noGrp="1"/>
          </p:cNvSpPr>
          <p:nvPr>
            <p:ph type="ftr" sz="quarter" idx="11"/>
          </p:nvPr>
        </p:nvSpPr>
        <p:spPr/>
        <p:txBody>
          <a:bodyPr/>
          <a:lstStyle>
            <a:lvl1pPr>
              <a:defRPr/>
            </a:lvl1pPr>
          </a:lstStyle>
          <a:p>
            <a:endParaRPr lang="en-US"/>
          </a:p>
        </p:txBody>
      </p:sp>
      <p:sp>
        <p:nvSpPr>
          <p:cNvPr id="13" name="Slide Number Placeholder 5"/>
          <p:cNvSpPr>
            <a:spLocks noGrp="1"/>
          </p:cNvSpPr>
          <p:nvPr>
            <p:ph type="sldNum" sz="quarter" idx="12"/>
          </p:nvPr>
        </p:nvSpPr>
        <p:spPr/>
        <p:txBody>
          <a:bodyPr/>
          <a:lstStyle>
            <a:lvl1pPr>
              <a:defRPr/>
            </a:lvl1pPr>
          </a:lstStyle>
          <a:p>
            <a:fld id="{3F25E00E-1579-45B3-95B8-FCD7839E1187}" type="slidenum">
              <a:rPr lang="en-US" smtClean="0"/>
              <a:t>‹#›</a:t>
            </a:fld>
            <a:endParaRPr lang="en-US"/>
          </a:p>
        </p:txBody>
      </p:sp>
    </p:spTree>
    <p:extLst>
      <p:ext uri="{BB962C8B-B14F-4D97-AF65-F5344CB8AC3E}">
        <p14:creationId xmlns:p14="http://schemas.microsoft.com/office/powerpoint/2010/main" val="20885611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With Logo 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62D590-94E3-3742-AA40-189D21C4290B}"/>
              </a:ext>
            </a:extLst>
          </p:cNvPr>
          <p:cNvSpPr>
            <a:spLocks noGrp="1"/>
          </p:cNvSpPr>
          <p:nvPr>
            <p:ph type="sldNum" sz="quarter" idx="12"/>
          </p:nvPr>
        </p:nvSpPr>
        <p:spPr/>
        <p:txBody>
          <a:bodyPr/>
          <a:lstStyle/>
          <a:p>
            <a:fld id="{8ECE7DCC-B4BB-0947-A1EE-6429402E0052}" type="slidenum">
              <a:rPr lang="en-US" smtClean="0"/>
              <a:t>‹#›</a:t>
            </a:fld>
            <a:endParaRPr lang="en-US" dirty="0"/>
          </a:p>
        </p:txBody>
      </p:sp>
      <p:sp>
        <p:nvSpPr>
          <p:cNvPr id="13" name="Title 12">
            <a:extLst>
              <a:ext uri="{FF2B5EF4-FFF2-40B4-BE49-F238E27FC236}">
                <a16:creationId xmlns:a16="http://schemas.microsoft.com/office/drawing/2014/main" id="{2187713A-4065-D94A-9404-90B9845527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640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24AA340-2C91-46CA-9F65-72B32D1DF407}"/>
              </a:ext>
            </a:extLst>
          </p:cNvPr>
          <p:cNvPicPr>
            <a:picLocks noChangeAspect="1"/>
          </p:cNvPicPr>
          <p:nvPr userDrawn="1"/>
        </p:nvPicPr>
        <p:blipFill>
          <a:blip r:embed="rId2"/>
          <a:stretch>
            <a:fillRect/>
          </a:stretch>
        </p:blipFill>
        <p:spPr>
          <a:xfrm>
            <a:off x="0" y="5056"/>
            <a:ext cx="12192000" cy="6847888"/>
          </a:xfrm>
          <a:prstGeom prst="rect">
            <a:avLst/>
          </a:prstGeom>
        </p:spPr>
      </p:pic>
      <p:sp>
        <p:nvSpPr>
          <p:cNvPr id="3" name="Slide Number Placeholder 2">
            <a:extLst>
              <a:ext uri="{FF2B5EF4-FFF2-40B4-BE49-F238E27FC236}">
                <a16:creationId xmlns:a16="http://schemas.microsoft.com/office/drawing/2014/main" id="{3ACDA31E-E0D1-7642-B182-08E7E3A7B919}"/>
              </a:ext>
            </a:extLst>
          </p:cNvPr>
          <p:cNvSpPr>
            <a:spLocks noGrp="1"/>
          </p:cNvSpPr>
          <p:nvPr>
            <p:ph type="sldNum" sz="quarter" idx="10"/>
          </p:nvPr>
        </p:nvSpPr>
        <p:spPr/>
        <p:txBody>
          <a:bodyPr/>
          <a:lstStyle/>
          <a:p>
            <a:fld id="{8BBF8C65-B6E0-D242-A443-3689C25D804C}" type="slidenum">
              <a:rPr lang="en-US" smtClean="0"/>
              <a:pPr/>
              <a:t>‹#›</a:t>
            </a:fld>
            <a:endParaRPr lang="en-US" dirty="0"/>
          </a:p>
        </p:txBody>
      </p:sp>
      <p:cxnSp>
        <p:nvCxnSpPr>
          <p:cNvPr id="9" name="Straight Connector 8">
            <a:extLst>
              <a:ext uri="{FF2B5EF4-FFF2-40B4-BE49-F238E27FC236}">
                <a16:creationId xmlns:a16="http://schemas.microsoft.com/office/drawing/2014/main" id="{0FAC9F89-3F64-BF45-BF19-1D58D584616F}"/>
              </a:ext>
            </a:extLst>
          </p:cNvPr>
          <p:cNvCxnSpPr>
            <a:cxnSpLocks/>
          </p:cNvCxnSpPr>
          <p:nvPr userDrawn="1"/>
        </p:nvCxnSpPr>
        <p:spPr>
          <a:xfrm>
            <a:off x="685800" y="4369102"/>
            <a:ext cx="838200" cy="0"/>
          </a:xfrm>
          <a:prstGeom prst="line">
            <a:avLst/>
          </a:prstGeom>
          <a:ln w="57150">
            <a:solidFill>
              <a:srgbClr val="FE530E"/>
            </a:solidFill>
          </a:ln>
        </p:spPr>
        <p:style>
          <a:lnRef idx="1">
            <a:schemeClr val="accent1"/>
          </a:lnRef>
          <a:fillRef idx="0">
            <a:schemeClr val="accent1"/>
          </a:fillRef>
          <a:effectRef idx="0">
            <a:schemeClr val="accent1"/>
          </a:effectRef>
          <a:fontRef idx="minor">
            <a:schemeClr val="tx1"/>
          </a:fontRef>
        </p:style>
      </p:cxnSp>
      <p:pic>
        <p:nvPicPr>
          <p:cNvPr id="10" name="Picture 9" descr="A close up of a sign&#10;&#10;Description automatically generated">
            <a:extLst>
              <a:ext uri="{FF2B5EF4-FFF2-40B4-BE49-F238E27FC236}">
                <a16:creationId xmlns:a16="http://schemas.microsoft.com/office/drawing/2014/main" id="{62C5EE3C-7ADF-5A40-B69F-D37C6C8D10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533400"/>
            <a:ext cx="3077769" cy="1010716"/>
          </a:xfrm>
          <a:prstGeom prst="rect">
            <a:avLst/>
          </a:prstGeom>
        </p:spPr>
      </p:pic>
      <p:pic>
        <p:nvPicPr>
          <p:cNvPr id="5" name="Picture 4">
            <a:extLst>
              <a:ext uri="{FF2B5EF4-FFF2-40B4-BE49-F238E27FC236}">
                <a16:creationId xmlns:a16="http://schemas.microsoft.com/office/drawing/2014/main" id="{428F1413-23CB-5540-8EE6-1AC897A2BA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209"/>
            <a:ext cx="12192000" cy="6858000"/>
          </a:xfrm>
          <a:prstGeom prst="rect">
            <a:avLst/>
          </a:prstGeom>
          <a:blipFill dpi="0" rotWithShape="1">
            <a:blip r:embed="rId5">
              <a:alphaModFix amt="0"/>
            </a:blip>
            <a:srcRect/>
            <a:stretch>
              <a:fillRect/>
            </a:stretch>
          </a:blipFill>
        </p:spPr>
      </p:pic>
      <p:pic>
        <p:nvPicPr>
          <p:cNvPr id="11" name="Picture 10">
            <a:extLst>
              <a:ext uri="{FF2B5EF4-FFF2-40B4-BE49-F238E27FC236}">
                <a16:creationId xmlns:a16="http://schemas.microsoft.com/office/drawing/2014/main" id="{D87EC335-143E-DA42-9A58-F646A1B86E9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77883" y="5862805"/>
            <a:ext cx="1621367" cy="537996"/>
          </a:xfrm>
          <a:prstGeom prst="rect">
            <a:avLst/>
          </a:prstGeom>
        </p:spPr>
      </p:pic>
      <p:sp>
        <p:nvSpPr>
          <p:cNvPr id="17" name="Text Placeholder 16">
            <a:extLst>
              <a:ext uri="{FF2B5EF4-FFF2-40B4-BE49-F238E27FC236}">
                <a16:creationId xmlns:a16="http://schemas.microsoft.com/office/drawing/2014/main" id="{71158B13-5CED-2C49-A128-41A010DE8E9C}"/>
              </a:ext>
            </a:extLst>
          </p:cNvPr>
          <p:cNvSpPr>
            <a:spLocks noGrp="1"/>
          </p:cNvSpPr>
          <p:nvPr>
            <p:ph type="body" sz="quarter" idx="12" hasCustomPrompt="1"/>
          </p:nvPr>
        </p:nvSpPr>
        <p:spPr>
          <a:xfrm>
            <a:off x="677863" y="4623405"/>
            <a:ext cx="4732336" cy="380996"/>
          </a:xfrm>
          <a:prstGeom prst="rect">
            <a:avLst/>
          </a:prstGeom>
        </p:spPr>
        <p:txBody>
          <a:bodyPr>
            <a:normAutofit/>
          </a:bodyPr>
          <a:lstStyle>
            <a:lvl1pPr marL="0" indent="0">
              <a:buNone/>
              <a:defRPr sz="1600" b="0" i="0">
                <a:solidFill>
                  <a:schemeClr val="bg2"/>
                </a:solidFill>
                <a:latin typeface="Calibri Light" panose="02000506030000020004" pitchFamily="2" charset="0"/>
              </a:defRPr>
            </a:lvl1pPr>
          </a:lstStyle>
          <a:p>
            <a:r>
              <a:rPr lang="en-US">
                <a:solidFill>
                  <a:srgbClr val="C6DEEA"/>
                </a:solidFill>
                <a:latin typeface="Calibri Light"/>
                <a:cs typeface="Calibri Light" panose="020F0302020204030204" pitchFamily="34" charset="0"/>
              </a:rPr>
              <a:t>DATE</a:t>
            </a:r>
          </a:p>
        </p:txBody>
      </p:sp>
      <p:cxnSp>
        <p:nvCxnSpPr>
          <p:cNvPr id="14" name="Straight Connector 13">
            <a:extLst>
              <a:ext uri="{FF2B5EF4-FFF2-40B4-BE49-F238E27FC236}">
                <a16:creationId xmlns:a16="http://schemas.microsoft.com/office/drawing/2014/main" id="{F0D4B663-06B7-4091-BCAE-9F8A6F588B4A}"/>
              </a:ext>
            </a:extLst>
          </p:cNvPr>
          <p:cNvCxnSpPr>
            <a:cxnSpLocks/>
          </p:cNvCxnSpPr>
          <p:nvPr userDrawn="1"/>
        </p:nvCxnSpPr>
        <p:spPr>
          <a:xfrm>
            <a:off x="677863" y="4343400"/>
            <a:ext cx="838200" cy="0"/>
          </a:xfrm>
          <a:prstGeom prst="line">
            <a:avLst/>
          </a:prstGeom>
          <a:ln w="57150">
            <a:solidFill>
              <a:srgbClr val="FE530E"/>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EA553851-F047-4B0D-B4A7-674B9D22F0E9}"/>
              </a:ext>
            </a:extLst>
          </p:cNvPr>
          <p:cNvSpPr>
            <a:spLocks noGrp="1"/>
          </p:cNvSpPr>
          <p:nvPr>
            <p:ph sz="quarter" idx="13" hasCustomPrompt="1"/>
          </p:nvPr>
        </p:nvSpPr>
        <p:spPr>
          <a:xfrm>
            <a:off x="685800" y="3124200"/>
            <a:ext cx="4343400" cy="990600"/>
          </a:xfrm>
        </p:spPr>
        <p:txBody>
          <a:bodyPr/>
          <a:lstStyle>
            <a:lvl1pPr marL="0" indent="0">
              <a:buNone/>
              <a:defRPr>
                <a:solidFill>
                  <a:schemeClr val="bg1"/>
                </a:solidFill>
                <a:latin typeface="+mj-lt"/>
              </a:defRPr>
            </a:lvl1pPr>
          </a:lstStyle>
          <a:p>
            <a:pPr lvl="0"/>
            <a:r>
              <a:rPr lang="en-US"/>
              <a:t>CBP Workgroup</a:t>
            </a:r>
          </a:p>
        </p:txBody>
      </p:sp>
    </p:spTree>
    <p:extLst>
      <p:ext uri="{BB962C8B-B14F-4D97-AF65-F5344CB8AC3E}">
        <p14:creationId xmlns:p14="http://schemas.microsoft.com/office/powerpoint/2010/main" val="16418630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Bullet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pPr algn="ctr"/>
            <a:fld id="{60E879C5-AE8C-412A-8AA2-F61684EAF3C7}" type="slidenum">
              <a:rPr lang="en-US" smtClean="0"/>
              <a:pPr algn="ctr"/>
              <a:t>‹#›</a:t>
            </a:fld>
            <a:endParaRPr lang="en-US" dirty="0"/>
          </a:p>
        </p:txBody>
      </p:sp>
      <p:sp>
        <p:nvSpPr>
          <p:cNvPr id="5" name="Text Placeholder 4"/>
          <p:cNvSpPr>
            <a:spLocks noGrp="1"/>
          </p:cNvSpPr>
          <p:nvPr>
            <p:ph type="body" sz="quarter" idx="11"/>
          </p:nvPr>
        </p:nvSpPr>
        <p:spPr>
          <a:xfrm>
            <a:off x="355600" y="1676400"/>
            <a:ext cx="114808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2792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B5BFB-4EDF-45AB-B1A2-277D4CEA9B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8AF465-E75C-4E11-B3CB-B5610022EA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89E1ED-080B-4D47-9997-1FACD04432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85B274-0588-4E3F-B58F-B9B99AC159A0}"/>
              </a:ext>
            </a:extLst>
          </p:cNvPr>
          <p:cNvSpPr>
            <a:spLocks noGrp="1"/>
          </p:cNvSpPr>
          <p:nvPr>
            <p:ph type="dt" sz="half" idx="10"/>
          </p:nvPr>
        </p:nvSpPr>
        <p:spPr/>
        <p:txBody>
          <a:bodyPr/>
          <a:lstStyle/>
          <a:p>
            <a:fld id="{69B28230-0E86-4DDA-AFFC-C4810E1FEECE}" type="datetime1">
              <a:rPr lang="en-US" smtClean="0"/>
              <a:t>2/1/2021</a:t>
            </a:fld>
            <a:endParaRPr lang="en-US"/>
          </a:p>
        </p:txBody>
      </p:sp>
      <p:sp>
        <p:nvSpPr>
          <p:cNvPr id="6" name="Footer Placeholder 5">
            <a:extLst>
              <a:ext uri="{FF2B5EF4-FFF2-40B4-BE49-F238E27FC236}">
                <a16:creationId xmlns:a16="http://schemas.microsoft.com/office/drawing/2014/main" id="{05F5F8A6-5DC8-496D-8EB4-6803F7435B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824621-B812-4712-B7CB-E7B91D5693F5}"/>
              </a:ext>
            </a:extLst>
          </p:cNvPr>
          <p:cNvSpPr>
            <a:spLocks noGrp="1"/>
          </p:cNvSpPr>
          <p:nvPr>
            <p:ph type="sldNum" sz="quarter" idx="12"/>
          </p:nvPr>
        </p:nvSpPr>
        <p:spPr/>
        <p:txBody>
          <a:bodyPr/>
          <a:lstStyle/>
          <a:p>
            <a:fld id="{091C804E-01A3-4C34-9F7F-70B3AB5A7868}" type="slidenum">
              <a:rPr lang="en-US" smtClean="0"/>
              <a:t>‹#›</a:t>
            </a:fld>
            <a:endParaRPr lang="en-US"/>
          </a:p>
        </p:txBody>
      </p:sp>
    </p:spTree>
    <p:extLst>
      <p:ext uri="{BB962C8B-B14F-4D97-AF65-F5344CB8AC3E}">
        <p14:creationId xmlns:p14="http://schemas.microsoft.com/office/powerpoint/2010/main" val="2279936934"/>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With Logo 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62D590-94E3-3742-AA40-189D21C4290B}"/>
              </a:ext>
            </a:extLst>
          </p:cNvPr>
          <p:cNvSpPr>
            <a:spLocks noGrp="1"/>
          </p:cNvSpPr>
          <p:nvPr>
            <p:ph type="sldNum" sz="quarter" idx="12"/>
          </p:nvPr>
        </p:nvSpPr>
        <p:spPr/>
        <p:txBody>
          <a:bodyPr/>
          <a:lstStyle/>
          <a:p>
            <a:fld id="{8ECE7DCC-B4BB-0947-A1EE-6429402E0052}" type="slidenum">
              <a:rPr lang="en-US" smtClean="0"/>
              <a:t>‹#›</a:t>
            </a:fld>
            <a:endParaRPr lang="en-US" dirty="0"/>
          </a:p>
        </p:txBody>
      </p:sp>
      <p:sp>
        <p:nvSpPr>
          <p:cNvPr id="13" name="Title 12">
            <a:extLst>
              <a:ext uri="{FF2B5EF4-FFF2-40B4-BE49-F238E27FC236}">
                <a16:creationId xmlns:a16="http://schemas.microsoft.com/office/drawing/2014/main" id="{2187713A-4065-D94A-9404-90B9845527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B95EF5-250C-084F-B630-EA80576847FE}"/>
              </a:ext>
            </a:extLst>
          </p:cNvPr>
          <p:cNvSpPr>
            <a:spLocks noGrp="1"/>
          </p:cNvSpPr>
          <p:nvPr>
            <p:ph sz="quarter" idx="13"/>
          </p:nvPr>
        </p:nvSpPr>
        <p:spPr>
          <a:xfrm>
            <a:off x="304800" y="1752599"/>
            <a:ext cx="11506200" cy="4579703"/>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95738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Without Logo 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62D590-94E3-3742-AA40-189D21C4290B}"/>
              </a:ext>
            </a:extLst>
          </p:cNvPr>
          <p:cNvSpPr>
            <a:spLocks noGrp="1"/>
          </p:cNvSpPr>
          <p:nvPr>
            <p:ph type="sldNum" sz="quarter" idx="12"/>
          </p:nvPr>
        </p:nvSpPr>
        <p:spPr/>
        <p:txBody>
          <a:bodyPr/>
          <a:lstStyle/>
          <a:p>
            <a:fld id="{8ECE7DCC-B4BB-0947-A1EE-6429402E0052}" type="slidenum">
              <a:rPr lang="en-US" smtClean="0"/>
              <a:t>‹#›</a:t>
            </a:fld>
            <a:endParaRPr lang="en-US" dirty="0"/>
          </a:p>
        </p:txBody>
      </p:sp>
      <p:sp>
        <p:nvSpPr>
          <p:cNvPr id="8" name="Content Placeholder 7">
            <a:extLst>
              <a:ext uri="{FF2B5EF4-FFF2-40B4-BE49-F238E27FC236}">
                <a16:creationId xmlns:a16="http://schemas.microsoft.com/office/drawing/2014/main" id="{29408005-F36A-314A-AEA7-EB82E6C032F4}"/>
              </a:ext>
            </a:extLst>
          </p:cNvPr>
          <p:cNvSpPr>
            <a:spLocks noGrp="1"/>
          </p:cNvSpPr>
          <p:nvPr>
            <p:ph sz="quarter" idx="16"/>
          </p:nvPr>
        </p:nvSpPr>
        <p:spPr>
          <a:xfrm>
            <a:off x="457199" y="1782762"/>
            <a:ext cx="10896600" cy="4579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31360A39-3EC1-4ECD-9718-67796C967BF5}"/>
              </a:ext>
            </a:extLst>
          </p:cNvPr>
          <p:cNvSpPr>
            <a:spLocks noGrp="1"/>
          </p:cNvSpPr>
          <p:nvPr>
            <p:ph type="title"/>
          </p:nvPr>
        </p:nvSpPr>
        <p:spPr>
          <a:xfrm>
            <a:off x="1600198" y="365125"/>
            <a:ext cx="9753601" cy="854075"/>
          </a:xfrm>
        </p:spPr>
        <p:txBody>
          <a:bodyPr/>
          <a:lstStyle/>
          <a:p>
            <a:r>
              <a:rPr lang="en-US"/>
              <a:t>Click to edit Master title style</a:t>
            </a:r>
          </a:p>
        </p:txBody>
      </p:sp>
    </p:spTree>
    <p:extLst>
      <p:ext uri="{BB962C8B-B14F-4D97-AF65-F5344CB8AC3E}">
        <p14:creationId xmlns:p14="http://schemas.microsoft.com/office/powerpoint/2010/main" val="274397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D94B056D-0A27-47AA-90BF-002C0C20F914}" type="datetime1">
              <a:rPr lang="en-US" smtClean="0"/>
              <a:t>2/1/2021</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a:xfrm>
            <a:off x="11265408" y="6400801"/>
            <a:ext cx="889000" cy="365125"/>
          </a:xfrm>
        </p:spPr>
        <p:txBody>
          <a:bodyPr/>
          <a:lstStyle>
            <a:lvl1pPr>
              <a:defRPr sz="1000">
                <a:solidFill>
                  <a:schemeClr val="accent6">
                    <a:lumMod val="75000"/>
                  </a:schemeClr>
                </a:solidFill>
                <a:latin typeface="Arial" panose="020B0604020202020204" pitchFamily="34" charset="0"/>
                <a:cs typeface="Arial" panose="020B0604020202020204" pitchFamily="34" charset="0"/>
              </a:defRPr>
            </a:lvl1pPr>
          </a:lstStyle>
          <a:p>
            <a:fld id="{3F25E00E-1579-45B3-95B8-FCD7839E1187}" type="slidenum">
              <a:rPr lang="en-US" smtClean="0"/>
              <a:pPr/>
              <a:t>‹#›</a:t>
            </a:fld>
            <a:endParaRPr lang="en-US"/>
          </a:p>
        </p:txBody>
      </p:sp>
    </p:spTree>
    <p:extLst>
      <p:ext uri="{BB962C8B-B14F-4D97-AF65-F5344CB8AC3E}">
        <p14:creationId xmlns:p14="http://schemas.microsoft.com/office/powerpoint/2010/main" val="2368497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ECE10-771E-4F3B-BCA2-F8320FB616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8FF1CC-DAE2-45BE-AE11-A3A0DA546A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7656A2-BB17-4153-AC50-4D58F9084A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CC6507-5327-4B31-9664-792B4825C7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5038AE-E510-4384-84AA-B599228C6D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BB4F34-26B9-461D-B670-F5E208A1EC39}"/>
              </a:ext>
            </a:extLst>
          </p:cNvPr>
          <p:cNvSpPr>
            <a:spLocks noGrp="1"/>
          </p:cNvSpPr>
          <p:nvPr>
            <p:ph type="dt" sz="half" idx="10"/>
          </p:nvPr>
        </p:nvSpPr>
        <p:spPr/>
        <p:txBody>
          <a:bodyPr/>
          <a:lstStyle/>
          <a:p>
            <a:fld id="{A7B20A15-1E0C-4660-B4BB-BEEEF4F78651}" type="datetime1">
              <a:rPr lang="en-US" smtClean="0"/>
              <a:t>2/1/2021</a:t>
            </a:fld>
            <a:endParaRPr lang="en-US"/>
          </a:p>
        </p:txBody>
      </p:sp>
      <p:sp>
        <p:nvSpPr>
          <p:cNvPr id="8" name="Footer Placeholder 7">
            <a:extLst>
              <a:ext uri="{FF2B5EF4-FFF2-40B4-BE49-F238E27FC236}">
                <a16:creationId xmlns:a16="http://schemas.microsoft.com/office/drawing/2014/main" id="{3853C311-3481-49A7-A8F3-78C56A4CE2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E10451-F83B-4CAF-980B-35BCCB2E9ECD}"/>
              </a:ext>
            </a:extLst>
          </p:cNvPr>
          <p:cNvSpPr>
            <a:spLocks noGrp="1"/>
          </p:cNvSpPr>
          <p:nvPr>
            <p:ph type="sldNum" sz="quarter" idx="12"/>
          </p:nvPr>
        </p:nvSpPr>
        <p:spPr/>
        <p:txBody>
          <a:bodyPr/>
          <a:lstStyle/>
          <a:p>
            <a:fld id="{091C804E-01A3-4C34-9F7F-70B3AB5A7868}" type="slidenum">
              <a:rPr lang="en-US" smtClean="0"/>
              <a:t>‹#›</a:t>
            </a:fld>
            <a:endParaRPr lang="en-US"/>
          </a:p>
        </p:txBody>
      </p:sp>
    </p:spTree>
    <p:extLst>
      <p:ext uri="{BB962C8B-B14F-4D97-AF65-F5344CB8AC3E}">
        <p14:creationId xmlns:p14="http://schemas.microsoft.com/office/powerpoint/2010/main" val="81491695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FEB10-553B-4C81-B7D5-3FF19B381C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BE70A8-79BB-441B-A63C-39023B95806C}"/>
              </a:ext>
            </a:extLst>
          </p:cNvPr>
          <p:cNvSpPr>
            <a:spLocks noGrp="1"/>
          </p:cNvSpPr>
          <p:nvPr>
            <p:ph type="dt" sz="half" idx="10"/>
          </p:nvPr>
        </p:nvSpPr>
        <p:spPr/>
        <p:txBody>
          <a:bodyPr/>
          <a:lstStyle/>
          <a:p>
            <a:fld id="{73D7082A-45D2-4F56-98AD-9EF8910F4E5A}" type="datetime1">
              <a:rPr lang="en-US" smtClean="0"/>
              <a:t>2/1/2021</a:t>
            </a:fld>
            <a:endParaRPr lang="en-US"/>
          </a:p>
        </p:txBody>
      </p:sp>
      <p:sp>
        <p:nvSpPr>
          <p:cNvPr id="4" name="Footer Placeholder 3">
            <a:extLst>
              <a:ext uri="{FF2B5EF4-FFF2-40B4-BE49-F238E27FC236}">
                <a16:creationId xmlns:a16="http://schemas.microsoft.com/office/drawing/2014/main" id="{13D2F00B-F2E0-490B-9E46-729A386699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81EABC-6580-4E03-A4E9-EEAB3F499A0E}"/>
              </a:ext>
            </a:extLst>
          </p:cNvPr>
          <p:cNvSpPr>
            <a:spLocks noGrp="1"/>
          </p:cNvSpPr>
          <p:nvPr>
            <p:ph type="sldNum" sz="quarter" idx="12"/>
          </p:nvPr>
        </p:nvSpPr>
        <p:spPr/>
        <p:txBody>
          <a:bodyPr/>
          <a:lstStyle/>
          <a:p>
            <a:fld id="{091C804E-01A3-4C34-9F7F-70B3AB5A7868}" type="slidenum">
              <a:rPr lang="en-US" smtClean="0"/>
              <a:t>‹#›</a:t>
            </a:fld>
            <a:endParaRPr lang="en-US"/>
          </a:p>
        </p:txBody>
      </p:sp>
    </p:spTree>
    <p:extLst>
      <p:ext uri="{BB962C8B-B14F-4D97-AF65-F5344CB8AC3E}">
        <p14:creationId xmlns:p14="http://schemas.microsoft.com/office/powerpoint/2010/main" val="117033227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Ref idx="1003">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CC2240-D3DC-4F9A-9C2C-6A919A1A1375}"/>
              </a:ext>
            </a:extLst>
          </p:cNvPr>
          <p:cNvSpPr>
            <a:spLocks noGrp="1"/>
          </p:cNvSpPr>
          <p:nvPr>
            <p:ph type="dt" sz="half" idx="10"/>
          </p:nvPr>
        </p:nvSpPr>
        <p:spPr/>
        <p:txBody>
          <a:bodyPr/>
          <a:lstStyle/>
          <a:p>
            <a:fld id="{D8E544B0-8298-45AC-8A76-411B37CE1FEB}" type="datetime1">
              <a:rPr lang="en-US" smtClean="0"/>
              <a:t>2/1/2021</a:t>
            </a:fld>
            <a:endParaRPr lang="en-US"/>
          </a:p>
        </p:txBody>
      </p:sp>
      <p:sp>
        <p:nvSpPr>
          <p:cNvPr id="3" name="Footer Placeholder 2">
            <a:extLst>
              <a:ext uri="{FF2B5EF4-FFF2-40B4-BE49-F238E27FC236}">
                <a16:creationId xmlns:a16="http://schemas.microsoft.com/office/drawing/2014/main" id="{2AE3E84D-126C-4279-A780-3ECB7812D6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F13FFD-FA7C-4D6B-B9EF-F7DF84E401BE}"/>
              </a:ext>
            </a:extLst>
          </p:cNvPr>
          <p:cNvSpPr>
            <a:spLocks noGrp="1"/>
          </p:cNvSpPr>
          <p:nvPr>
            <p:ph type="sldNum" sz="quarter" idx="12"/>
          </p:nvPr>
        </p:nvSpPr>
        <p:spPr/>
        <p:txBody>
          <a:bodyPr/>
          <a:lstStyle/>
          <a:p>
            <a:fld id="{091C804E-01A3-4C34-9F7F-70B3AB5A7868}" type="slidenum">
              <a:rPr lang="en-US" smtClean="0"/>
              <a:t>‹#›</a:t>
            </a:fld>
            <a:endParaRPr lang="en-US"/>
          </a:p>
        </p:txBody>
      </p:sp>
    </p:spTree>
    <p:extLst>
      <p:ext uri="{BB962C8B-B14F-4D97-AF65-F5344CB8AC3E}">
        <p14:creationId xmlns:p14="http://schemas.microsoft.com/office/powerpoint/2010/main" val="727334040"/>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1563E-FC79-42D2-9A73-501C7A3D66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85EEA4-733F-4E26-AED2-3232519512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60B7D8-DB13-492C-A05E-FFBDBF5803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76A273-78FA-4272-BA62-2C6E0C5FE93D}"/>
              </a:ext>
            </a:extLst>
          </p:cNvPr>
          <p:cNvSpPr>
            <a:spLocks noGrp="1"/>
          </p:cNvSpPr>
          <p:nvPr>
            <p:ph type="dt" sz="half" idx="10"/>
          </p:nvPr>
        </p:nvSpPr>
        <p:spPr/>
        <p:txBody>
          <a:bodyPr/>
          <a:lstStyle/>
          <a:p>
            <a:fld id="{DB11D579-4921-416E-ACAE-983BDA364F2D}" type="datetime1">
              <a:rPr lang="en-US" smtClean="0"/>
              <a:t>2/1/2021</a:t>
            </a:fld>
            <a:endParaRPr lang="en-US"/>
          </a:p>
        </p:txBody>
      </p:sp>
      <p:sp>
        <p:nvSpPr>
          <p:cNvPr id="6" name="Footer Placeholder 5">
            <a:extLst>
              <a:ext uri="{FF2B5EF4-FFF2-40B4-BE49-F238E27FC236}">
                <a16:creationId xmlns:a16="http://schemas.microsoft.com/office/drawing/2014/main" id="{A7125D00-FBCE-45AD-9384-D32EC4FD73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D384D9-505A-47FC-8BAE-145378AF39FC}"/>
              </a:ext>
            </a:extLst>
          </p:cNvPr>
          <p:cNvSpPr>
            <a:spLocks noGrp="1"/>
          </p:cNvSpPr>
          <p:nvPr>
            <p:ph type="sldNum" sz="quarter" idx="12"/>
          </p:nvPr>
        </p:nvSpPr>
        <p:spPr/>
        <p:txBody>
          <a:bodyPr/>
          <a:lstStyle/>
          <a:p>
            <a:fld id="{091C804E-01A3-4C34-9F7F-70B3AB5A7868}" type="slidenum">
              <a:rPr lang="en-US" smtClean="0"/>
              <a:t>‹#›</a:t>
            </a:fld>
            <a:endParaRPr lang="en-US"/>
          </a:p>
        </p:txBody>
      </p:sp>
    </p:spTree>
    <p:extLst>
      <p:ext uri="{BB962C8B-B14F-4D97-AF65-F5344CB8AC3E}">
        <p14:creationId xmlns:p14="http://schemas.microsoft.com/office/powerpoint/2010/main" val="366694204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3">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41DEC-5425-46D9-94DC-6E473F06C3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CDCE71-93AF-4587-8FE1-0B686E3518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676830-D469-4058-A850-AC78D190D0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96FDC3-E211-4F7B-B270-256EACAF5A67}"/>
              </a:ext>
            </a:extLst>
          </p:cNvPr>
          <p:cNvSpPr>
            <a:spLocks noGrp="1"/>
          </p:cNvSpPr>
          <p:nvPr>
            <p:ph type="dt" sz="half" idx="10"/>
          </p:nvPr>
        </p:nvSpPr>
        <p:spPr/>
        <p:txBody>
          <a:bodyPr/>
          <a:lstStyle/>
          <a:p>
            <a:fld id="{52A5E9F4-8C10-412E-8545-244F03417226}" type="datetime1">
              <a:rPr lang="en-US" smtClean="0"/>
              <a:t>2/1/2021</a:t>
            </a:fld>
            <a:endParaRPr lang="en-US"/>
          </a:p>
        </p:txBody>
      </p:sp>
      <p:sp>
        <p:nvSpPr>
          <p:cNvPr id="6" name="Footer Placeholder 5">
            <a:extLst>
              <a:ext uri="{FF2B5EF4-FFF2-40B4-BE49-F238E27FC236}">
                <a16:creationId xmlns:a16="http://schemas.microsoft.com/office/drawing/2014/main" id="{40B21B36-9FB5-4EB9-BD32-80B5A56EB1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7B81DB-791B-40CB-9760-7E69D016A75A}"/>
              </a:ext>
            </a:extLst>
          </p:cNvPr>
          <p:cNvSpPr>
            <a:spLocks noGrp="1"/>
          </p:cNvSpPr>
          <p:nvPr>
            <p:ph type="sldNum" sz="quarter" idx="12"/>
          </p:nvPr>
        </p:nvSpPr>
        <p:spPr/>
        <p:txBody>
          <a:bodyPr/>
          <a:lstStyle/>
          <a:p>
            <a:fld id="{091C804E-01A3-4C34-9F7F-70B3AB5A7868}" type="slidenum">
              <a:rPr lang="en-US" smtClean="0"/>
              <a:t>‹#›</a:t>
            </a:fld>
            <a:endParaRPr lang="en-US"/>
          </a:p>
        </p:txBody>
      </p:sp>
    </p:spTree>
    <p:extLst>
      <p:ext uri="{BB962C8B-B14F-4D97-AF65-F5344CB8AC3E}">
        <p14:creationId xmlns:p14="http://schemas.microsoft.com/office/powerpoint/2010/main" val="19416774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image" Target="../media/image4.png"/><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4EA0B3-62E3-4E35-ABFE-7873CC7277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F9DC9A-11C6-4D4B-9C38-6CBF7C2477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0007F-00C9-4AFF-B8BD-C7AF0874E0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188063-9C50-4C96-8CBB-06E7C4253EE5}" type="datetime1">
              <a:rPr lang="en-US" smtClean="0"/>
              <a:t>2/1/2021</a:t>
            </a:fld>
            <a:endParaRPr lang="en-US"/>
          </a:p>
        </p:txBody>
      </p:sp>
      <p:sp>
        <p:nvSpPr>
          <p:cNvPr id="5" name="Footer Placeholder 4">
            <a:extLst>
              <a:ext uri="{FF2B5EF4-FFF2-40B4-BE49-F238E27FC236}">
                <a16:creationId xmlns:a16="http://schemas.microsoft.com/office/drawing/2014/main" id="{AA8CC556-2E76-4623-AB19-8096FE3C83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57FFAA-DA02-47EE-A9FF-AB7D8D2B20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1C804E-01A3-4C34-9F7F-70B3AB5A7868}" type="slidenum">
              <a:rPr lang="en-US" smtClean="0"/>
              <a:t>‹#›</a:t>
            </a:fld>
            <a:endParaRPr lang="en-US"/>
          </a:p>
        </p:txBody>
      </p:sp>
    </p:spTree>
    <p:extLst>
      <p:ext uri="{BB962C8B-B14F-4D97-AF65-F5344CB8AC3E}">
        <p14:creationId xmlns:p14="http://schemas.microsoft.com/office/powerpoint/2010/main" val="1041792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3"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28600"/>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981201"/>
            <a:ext cx="10972800" cy="4144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4673600" y="6400801"/>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algn="ctr"/>
            <a:fld id="{60E879C5-AE8C-412A-8AA2-F61684EAF3C7}" type="slidenum">
              <a:rPr lang="en-US" smtClean="0"/>
              <a:pPr algn="ctr"/>
              <a:t>‹#›</a:t>
            </a:fld>
            <a:endParaRPr lang="en-US" dirty="0"/>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7035" y="6150382"/>
            <a:ext cx="2057400" cy="682679"/>
          </a:xfrm>
          <a:prstGeom prst="rect">
            <a:avLst/>
          </a:prstGeom>
        </p:spPr>
      </p:pic>
    </p:spTree>
    <p:extLst>
      <p:ext uri="{BB962C8B-B14F-4D97-AF65-F5344CB8AC3E}">
        <p14:creationId xmlns:p14="http://schemas.microsoft.com/office/powerpoint/2010/main" val="4351252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000" kern="1200">
          <a:solidFill>
            <a:schemeClr val="accent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800" kern="1200">
          <a:solidFill>
            <a:schemeClr val="accent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Times New Roman" panose="02020603050405020304" pitchFamily="18"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28600"/>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981201"/>
            <a:ext cx="10972800" cy="4144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673600" y="6400801"/>
            <a:ext cx="2844800" cy="365125"/>
          </a:xfrm>
          <a:prstGeom prst="rect">
            <a:avLst/>
          </a:prstGeom>
        </p:spPr>
        <p:txBody>
          <a:bodyPr vert="horz" lIns="91440" tIns="45720" rIns="91440" bIns="45720" rtlCol="0" anchor="ctr"/>
          <a:lstStyle>
            <a:lvl1pPr algn="ctr">
              <a:defRPr sz="1200">
                <a:solidFill>
                  <a:srgbClr val="1F497D"/>
                </a:solidFill>
              </a:defRPr>
            </a:lvl1pPr>
          </a:lstStyle>
          <a:p>
            <a:fld id="{3F25E00E-1579-45B3-95B8-FCD7839E1187}" type="slidenum">
              <a:rPr lang="en-US" smtClean="0"/>
              <a:pPr/>
              <a:t>‹#›</a:t>
            </a:fld>
            <a:endParaRPr lang="en-US" dirty="0"/>
          </a:p>
        </p:txBody>
      </p:sp>
      <p:pic>
        <p:nvPicPr>
          <p:cNvPr id="7" name="Picture 6" descr="A picture containing food&#10;&#10;Description automatically generated">
            <a:extLst>
              <a:ext uri="{FF2B5EF4-FFF2-40B4-BE49-F238E27FC236}">
                <a16:creationId xmlns:a16="http://schemas.microsoft.com/office/drawing/2014/main" id="{2D62CCD0-32C6-4770-9B6C-012714AF329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6200" y="5829301"/>
            <a:ext cx="2939142" cy="1143000"/>
          </a:xfrm>
          <a:prstGeom prst="rect">
            <a:avLst/>
          </a:prstGeom>
        </p:spPr>
      </p:pic>
    </p:spTree>
    <p:extLst>
      <p:ext uri="{BB962C8B-B14F-4D97-AF65-F5344CB8AC3E}">
        <p14:creationId xmlns:p14="http://schemas.microsoft.com/office/powerpoint/2010/main" val="26750742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Lst>
  <p:hf hdr="0" ftr="0" dt="0"/>
  <p:txStyles>
    <p:titleStyle>
      <a:lvl1pPr algn="l" defTabSz="9144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000" kern="1200">
          <a:solidFill>
            <a:schemeClr val="accent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800" kern="1200">
          <a:solidFill>
            <a:schemeClr val="accent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Times New Roman" panose="02020603050405020304" pitchFamily="18"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openxmlformats.org/officeDocument/2006/relationships/image" Target="../media/image18.jpe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2.pn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2.pn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2.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2.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2.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BD77A-5CC2-4B5C-9B5A-981356B67184}"/>
              </a:ext>
            </a:extLst>
          </p:cNvPr>
          <p:cNvSpPr>
            <a:spLocks noGrp="1"/>
          </p:cNvSpPr>
          <p:nvPr>
            <p:ph type="ctrTitle"/>
          </p:nvPr>
        </p:nvSpPr>
        <p:spPr>
          <a:xfrm>
            <a:off x="0" y="2325330"/>
            <a:ext cx="12192000" cy="4532670"/>
          </a:xfrm>
        </p:spPr>
        <p:txBody>
          <a:bodyPr>
            <a:normAutofit fontScale="90000"/>
          </a:bodyPr>
          <a:lstStyle/>
          <a:p>
            <a:r>
              <a:rPr lang="en-US" sz="3200" dirty="0">
                <a:effectLst/>
                <a:latin typeface="+mn-lt"/>
                <a:ea typeface="Calibri" panose="020F0502020204030204" pitchFamily="34" charset="0"/>
              </a:rPr>
              <a:t>2021 California Groundwater Issues Virtual Conference</a:t>
            </a:r>
            <a:br>
              <a:rPr lang="en-US" sz="3200" dirty="0">
                <a:effectLst/>
                <a:latin typeface="+mn-lt"/>
                <a:ea typeface="Calibri" panose="020F0502020204030204" pitchFamily="34" charset="0"/>
              </a:rPr>
            </a:br>
            <a:r>
              <a:rPr lang="en-US" sz="3200" dirty="0">
                <a:effectLst/>
                <a:latin typeface="+mn-lt"/>
                <a:ea typeface="Calibri" panose="020F0502020204030204" pitchFamily="34" charset="0"/>
              </a:rPr>
              <a:t>February 9</a:t>
            </a:r>
            <a:r>
              <a:rPr lang="en-US" sz="3200" baseline="30000" dirty="0">
                <a:effectLst/>
                <a:latin typeface="+mn-lt"/>
                <a:ea typeface="Calibri" panose="020F0502020204030204" pitchFamily="34" charset="0"/>
              </a:rPr>
              <a:t>th</a:t>
            </a:r>
            <a:r>
              <a:rPr lang="en-US" sz="3200" dirty="0">
                <a:effectLst/>
                <a:latin typeface="+mn-lt"/>
                <a:ea typeface="Calibri" panose="020F0502020204030204" pitchFamily="34" charset="0"/>
              </a:rPr>
              <a:t> and 10</a:t>
            </a:r>
            <a:r>
              <a:rPr lang="en-US" sz="3200" baseline="30000" dirty="0">
                <a:effectLst/>
                <a:latin typeface="+mn-lt"/>
                <a:ea typeface="Calibri" panose="020F0502020204030204" pitchFamily="34" charset="0"/>
              </a:rPr>
              <a:t>th</a:t>
            </a:r>
            <a:r>
              <a:rPr lang="en-US" sz="3200" dirty="0">
                <a:effectLst/>
                <a:latin typeface="+mn-lt"/>
                <a:ea typeface="Calibri" panose="020F0502020204030204" pitchFamily="34" charset="0"/>
              </a:rPr>
              <a:t>, 2021</a:t>
            </a:r>
            <a:br>
              <a:rPr lang="en-US" sz="3200" dirty="0">
                <a:effectLst/>
                <a:latin typeface="+mn-lt"/>
                <a:ea typeface="Calibri" panose="020F0502020204030204" pitchFamily="34" charset="0"/>
              </a:rPr>
            </a:br>
            <a:br>
              <a:rPr lang="en-US" sz="3200" dirty="0">
                <a:effectLst/>
                <a:latin typeface="+mn-lt"/>
                <a:ea typeface="Calibri" panose="020F0502020204030204" pitchFamily="34" charset="0"/>
              </a:rPr>
            </a:br>
            <a:r>
              <a:rPr lang="en-US" sz="2800" dirty="0">
                <a:effectLst/>
                <a:latin typeface="+mn-lt"/>
                <a:ea typeface="Calibri" panose="020F0502020204030204" pitchFamily="34" charset="0"/>
              </a:rPr>
              <a:t>Association of Ground Water Agencies</a:t>
            </a:r>
            <a:br>
              <a:rPr lang="en-US" sz="2800" dirty="0">
                <a:effectLst/>
                <a:latin typeface="+mn-lt"/>
                <a:ea typeface="Calibri" panose="020F0502020204030204" pitchFamily="34" charset="0"/>
              </a:rPr>
            </a:br>
            <a:r>
              <a:rPr lang="en-US" sz="2800" dirty="0">
                <a:effectLst/>
                <a:latin typeface="+mn-lt"/>
                <a:ea typeface="Calibri" panose="020F0502020204030204" pitchFamily="34" charset="0"/>
              </a:rPr>
              <a:t>and</a:t>
            </a:r>
            <a:br>
              <a:rPr lang="en-US" sz="2800" dirty="0">
                <a:effectLst/>
                <a:latin typeface="+mn-lt"/>
                <a:ea typeface="Calibri" panose="020F0502020204030204" pitchFamily="34" charset="0"/>
              </a:rPr>
            </a:br>
            <a:r>
              <a:rPr lang="en-US" sz="2800" dirty="0">
                <a:effectLst/>
                <a:latin typeface="+mn-lt"/>
                <a:ea typeface="Calibri" panose="020F0502020204030204" pitchFamily="34" charset="0"/>
              </a:rPr>
              <a:t>American Ground Water Trust</a:t>
            </a:r>
            <a:br>
              <a:rPr lang="en-US" sz="2800" dirty="0">
                <a:effectLst/>
                <a:latin typeface="+mn-lt"/>
                <a:ea typeface="Calibri" panose="020F0502020204030204" pitchFamily="34" charset="0"/>
              </a:rPr>
            </a:br>
            <a:br>
              <a:rPr lang="en-US" sz="2800" dirty="0">
                <a:effectLst/>
                <a:latin typeface="+mn-lt"/>
                <a:ea typeface="Calibri" panose="020F0502020204030204" pitchFamily="34" charset="0"/>
              </a:rPr>
            </a:br>
            <a:br>
              <a:rPr lang="en-US" sz="2800" dirty="0">
                <a:effectLst/>
                <a:latin typeface="+mn-lt"/>
                <a:ea typeface="Calibri" panose="020F0502020204030204" pitchFamily="34" charset="0"/>
              </a:rPr>
            </a:br>
            <a:r>
              <a:rPr lang="en-US" sz="2800" dirty="0">
                <a:solidFill>
                  <a:srgbClr val="000000"/>
                </a:solidFill>
                <a:effectLst/>
                <a:latin typeface="+mn-lt"/>
                <a:ea typeface="Calibri" panose="020F0502020204030204" pitchFamily="34" charset="0"/>
                <a:cs typeface="Arial" panose="020B0604020202020204" pitchFamily="34" charset="0"/>
              </a:rPr>
              <a:t>Presented by:</a:t>
            </a:r>
            <a:br>
              <a:rPr lang="en-US" sz="2800" dirty="0">
                <a:solidFill>
                  <a:srgbClr val="000000"/>
                </a:solidFill>
                <a:effectLst/>
                <a:latin typeface="+mn-lt"/>
                <a:ea typeface="Calibri" panose="020F0502020204030204" pitchFamily="34" charset="0"/>
                <a:cs typeface="Arial" panose="020B0604020202020204" pitchFamily="34" charset="0"/>
              </a:rPr>
            </a:br>
            <a:r>
              <a:rPr lang="en-US" sz="2800" dirty="0">
                <a:effectLst/>
                <a:latin typeface="+mn-lt"/>
                <a:ea typeface="Calibri" panose="020F0502020204030204" pitchFamily="34" charset="0"/>
              </a:rPr>
              <a:t>Shivaji Deshmukh, General Manager, Inland Empire Utilities Agency</a:t>
            </a:r>
            <a:br>
              <a:rPr lang="en-US" sz="2800" dirty="0">
                <a:effectLst/>
                <a:latin typeface="+mn-lt"/>
                <a:ea typeface="Calibri" panose="020F0502020204030204" pitchFamily="34" charset="0"/>
              </a:rPr>
            </a:br>
            <a:r>
              <a:rPr lang="en-US" sz="2800" dirty="0">
                <a:effectLst/>
                <a:latin typeface="+mn-lt"/>
                <a:ea typeface="Calibri" panose="020F0502020204030204" pitchFamily="34" charset="0"/>
              </a:rPr>
              <a:t>Peter Kavounas, General Manager, Chino Basin Watermaster</a:t>
            </a:r>
            <a:br>
              <a:rPr lang="en-US" sz="2800" dirty="0">
                <a:latin typeface="+mn-lt"/>
              </a:rPr>
            </a:br>
            <a:endParaRPr lang="en-US" sz="2800" dirty="0">
              <a:latin typeface="+mn-lt"/>
            </a:endParaRPr>
          </a:p>
        </p:txBody>
      </p:sp>
      <p:sp>
        <p:nvSpPr>
          <p:cNvPr id="3" name="Subtitle 2">
            <a:extLst>
              <a:ext uri="{FF2B5EF4-FFF2-40B4-BE49-F238E27FC236}">
                <a16:creationId xmlns:a16="http://schemas.microsoft.com/office/drawing/2014/main" id="{648B10DC-5D45-4088-9B2D-BEC803F24B58}"/>
              </a:ext>
            </a:extLst>
          </p:cNvPr>
          <p:cNvSpPr>
            <a:spLocks noGrp="1"/>
          </p:cNvSpPr>
          <p:nvPr>
            <p:ph type="subTitle" idx="1"/>
          </p:nvPr>
        </p:nvSpPr>
        <p:spPr>
          <a:xfrm>
            <a:off x="0" y="790001"/>
            <a:ext cx="12192000" cy="1117457"/>
          </a:xfrm>
        </p:spPr>
        <p:txBody>
          <a:bodyPr>
            <a:normAutofit fontScale="25000" lnSpcReduction="20000"/>
          </a:bodyPr>
          <a:lstStyle/>
          <a:p>
            <a:pPr marL="344488">
              <a:lnSpc>
                <a:spcPct val="120000"/>
              </a:lnSpc>
            </a:pPr>
            <a:br>
              <a:rPr lang="en-US" sz="2400">
                <a:effectLst/>
                <a:latin typeface="Calibri" panose="020F0502020204030204" pitchFamily="34" charset="0"/>
                <a:ea typeface="Calibri" panose="020F0502020204030204" pitchFamily="34" charset="0"/>
              </a:rPr>
            </a:br>
            <a:r>
              <a:rPr lang="en-US" sz="14400">
                <a:solidFill>
                  <a:srgbClr val="000000"/>
                </a:solidFill>
                <a:ea typeface="Calibri" panose="020F0502020204030204" pitchFamily="34" charset="0"/>
                <a:cs typeface="Arial" panose="020B0604020202020204" pitchFamily="34" charset="0"/>
              </a:rPr>
              <a:t>MANAGING SALINITY IN THE CHINO GROUNDWATER BASIN </a:t>
            </a:r>
          </a:p>
          <a:p>
            <a:pPr marL="344488">
              <a:lnSpc>
                <a:spcPct val="120000"/>
              </a:lnSpc>
            </a:pPr>
            <a:r>
              <a:rPr lang="en-US" sz="14400">
                <a:solidFill>
                  <a:srgbClr val="000000"/>
                </a:solidFill>
                <a:ea typeface="Calibri" panose="020F0502020204030204" pitchFamily="34" charset="0"/>
                <a:cs typeface="Arial" panose="020B0604020202020204" pitchFamily="34" charset="0"/>
              </a:rPr>
              <a:t>A TRUE REGIONAL PARTNERSHIP</a:t>
            </a:r>
            <a:endParaRPr lang="en-US" sz="14400" dirty="0">
              <a:solidFill>
                <a:srgbClr val="000000"/>
              </a:solidFill>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414D999-0FFB-4F13-BB61-F44324150AF1}"/>
              </a:ext>
            </a:extLst>
          </p:cNvPr>
          <p:cNvPicPr/>
          <p:nvPr/>
        </p:nvPicPr>
        <p:blipFill>
          <a:blip r:embed="rId4">
            <a:extLst>
              <a:ext uri="{28A0092B-C50C-407E-A947-70E740481C1C}">
                <a14:useLocalDpi xmlns:a14="http://schemas.microsoft.com/office/drawing/2010/main" val="0"/>
              </a:ext>
            </a:extLst>
          </a:blip>
          <a:stretch>
            <a:fillRect/>
          </a:stretch>
        </p:blipFill>
        <p:spPr>
          <a:xfrm>
            <a:off x="245328" y="6001093"/>
            <a:ext cx="1460972" cy="452707"/>
          </a:xfrm>
          <a:prstGeom prst="rect">
            <a:avLst/>
          </a:prstGeom>
          <a:ln>
            <a:noFill/>
          </a:ln>
          <a:effectLst/>
        </p:spPr>
      </p:pic>
      <p:pic>
        <p:nvPicPr>
          <p:cNvPr id="11" name="Picture 10">
            <a:extLst>
              <a:ext uri="{FF2B5EF4-FFF2-40B4-BE49-F238E27FC236}">
                <a16:creationId xmlns:a16="http://schemas.microsoft.com/office/drawing/2014/main" id="{ECC4D9E9-7D4E-4E44-915E-CCBC31E2C3DD}"/>
              </a:ext>
            </a:extLst>
          </p:cNvPr>
          <p:cNvPicPr>
            <a:picLocks noChangeAspect="1"/>
          </p:cNvPicPr>
          <p:nvPr/>
        </p:nvPicPr>
        <p:blipFill>
          <a:blip r:embed="rId5"/>
          <a:stretch>
            <a:fillRect/>
          </a:stretch>
        </p:blipFill>
        <p:spPr>
          <a:xfrm>
            <a:off x="10816683" y="5709902"/>
            <a:ext cx="892100" cy="922863"/>
          </a:xfrm>
          <a:prstGeom prst="ellipse">
            <a:avLst/>
          </a:prstGeom>
          <a:ln>
            <a:noFill/>
          </a:ln>
          <a:effectLst>
            <a:softEdge rad="139700"/>
          </a:effectLst>
        </p:spPr>
      </p:pic>
      <p:pic>
        <p:nvPicPr>
          <p:cNvPr id="4" name="Audio 3">
            <a:hlinkClick r:id="" action="ppaction://media"/>
            <a:extLst>
              <a:ext uri="{FF2B5EF4-FFF2-40B4-BE49-F238E27FC236}">
                <a16:creationId xmlns:a16="http://schemas.microsoft.com/office/drawing/2014/main" id="{303CE49E-C782-43F1-88DC-DC7B83AE05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57256336"/>
      </p:ext>
    </p:extLst>
  </p:cSld>
  <p:clrMapOvr>
    <a:masterClrMapping/>
  </p:clrMapOvr>
  <mc:AlternateContent xmlns:mc="http://schemas.openxmlformats.org/markup-compatibility/2006">
    <mc:Choice xmlns:p14="http://schemas.microsoft.com/office/powerpoint/2010/main" Requires="p14">
      <p:transition spd="med" p14:dur="700" advTm="11092">
        <p:fade/>
      </p:transition>
    </mc:Choice>
    <mc:Fallback>
      <p:transition spd="med" advTm="110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26F1-7197-4AC0-84B4-36E8C891353B}"/>
              </a:ext>
            </a:extLst>
          </p:cNvPr>
          <p:cNvSpPr>
            <a:spLocks noGrp="1"/>
          </p:cNvSpPr>
          <p:nvPr>
            <p:ph type="title"/>
          </p:nvPr>
        </p:nvSpPr>
        <p:spPr>
          <a:xfrm>
            <a:off x="838200" y="1279516"/>
            <a:ext cx="10515600" cy="1325563"/>
          </a:xfrm>
        </p:spPr>
        <p:txBody>
          <a:bodyPr>
            <a:normAutofit fontScale="90000"/>
          </a:bodyPr>
          <a:lstStyle/>
          <a:p>
            <a:r>
              <a:rPr lang="en-US" dirty="0">
                <a:latin typeface="+mn-lt"/>
                <a:cs typeface="Arial" panose="020B0604020202020204" pitchFamily="34" charset="0"/>
              </a:rPr>
              <a:t>TDS/N</a:t>
            </a:r>
            <a:br>
              <a:rPr lang="en-US" dirty="0">
                <a:latin typeface="+mn-lt"/>
                <a:cs typeface="Arial" panose="020B0604020202020204" pitchFamily="34" charset="0"/>
              </a:rPr>
            </a:br>
            <a:r>
              <a:rPr lang="en-US" dirty="0">
                <a:latin typeface="+mn-lt"/>
                <a:cs typeface="Arial" panose="020B0604020202020204" pitchFamily="34" charset="0"/>
              </a:rPr>
              <a:t>Limits</a:t>
            </a:r>
            <a:br>
              <a:rPr lang="en-US" dirty="0">
                <a:latin typeface="+mn-lt"/>
                <a:cs typeface="Arial" panose="020B0604020202020204" pitchFamily="34" charset="0"/>
              </a:rPr>
            </a:br>
            <a:br>
              <a:rPr lang="en-US" dirty="0">
                <a:latin typeface="+mn-lt"/>
                <a:cs typeface="Arial" panose="020B0604020202020204" pitchFamily="34" charset="0"/>
              </a:rPr>
            </a:br>
            <a:r>
              <a:rPr lang="en-US" dirty="0">
                <a:latin typeface="+mn-lt"/>
                <a:cs typeface="Arial" panose="020B0604020202020204" pitchFamily="34" charset="0"/>
              </a:rPr>
              <a:t>To this:</a:t>
            </a:r>
          </a:p>
        </p:txBody>
      </p:sp>
      <p:pic>
        <p:nvPicPr>
          <p:cNvPr id="6" name="Picture 2" descr="fig_2">
            <a:extLst>
              <a:ext uri="{FF2B5EF4-FFF2-40B4-BE49-F238E27FC236}">
                <a16:creationId xmlns:a16="http://schemas.microsoft.com/office/drawing/2014/main" id="{0AD85B38-C22E-489E-B287-5CCCDB76EA3A}"/>
              </a:ext>
            </a:extLst>
          </p:cNvPr>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2817911" y="39424"/>
            <a:ext cx="9676114" cy="626101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C473088-4536-4BE5-9D7A-81E95B13BD96}"/>
              </a:ext>
            </a:extLst>
          </p:cNvPr>
          <p:cNvSpPr>
            <a:spLocks noGrp="1"/>
          </p:cNvSpPr>
          <p:nvPr>
            <p:ph type="sldNum" sz="quarter" idx="12"/>
          </p:nvPr>
        </p:nvSpPr>
        <p:spPr/>
        <p:txBody>
          <a:bodyPr/>
          <a:lstStyle/>
          <a:p>
            <a:fld id="{091C804E-01A3-4C34-9F7F-70B3AB5A7868}" type="slidenum">
              <a:rPr lang="en-US" smtClean="0"/>
              <a:t>10</a:t>
            </a:fld>
            <a:endParaRPr lang="en-US"/>
          </a:p>
        </p:txBody>
      </p:sp>
      <p:sp>
        <p:nvSpPr>
          <p:cNvPr id="4" name="TextBox 3">
            <a:extLst>
              <a:ext uri="{FF2B5EF4-FFF2-40B4-BE49-F238E27FC236}">
                <a16:creationId xmlns:a16="http://schemas.microsoft.com/office/drawing/2014/main" id="{84495469-024F-4DC4-8F8A-A896C318B743}"/>
              </a:ext>
            </a:extLst>
          </p:cNvPr>
          <p:cNvSpPr txBox="1"/>
          <p:nvPr/>
        </p:nvSpPr>
        <p:spPr>
          <a:xfrm rot="20882885">
            <a:off x="5315183" y="3979864"/>
            <a:ext cx="1805015" cy="133715"/>
          </a:xfrm>
          <a:prstGeom prst="rect">
            <a:avLst/>
          </a:prstGeom>
          <a:solidFill>
            <a:schemeClr val="accent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E90163EF-899A-4822-8434-B89058A85C12}"/>
              </a:ext>
            </a:extLst>
          </p:cNvPr>
          <p:cNvSpPr txBox="1"/>
          <p:nvPr/>
        </p:nvSpPr>
        <p:spPr>
          <a:xfrm>
            <a:off x="446050" y="3845171"/>
            <a:ext cx="1560747" cy="646331"/>
          </a:xfrm>
          <a:prstGeom prst="rect">
            <a:avLst/>
          </a:prstGeom>
          <a:noFill/>
        </p:spPr>
        <p:txBody>
          <a:bodyPr wrap="none" rtlCol="0">
            <a:spAutoFit/>
          </a:bodyPr>
          <a:lstStyle/>
          <a:p>
            <a:pPr algn="ctr"/>
            <a:r>
              <a:rPr lang="en-US" dirty="0"/>
              <a:t>Chino Desalter</a:t>
            </a:r>
          </a:p>
          <a:p>
            <a:pPr algn="ctr"/>
            <a:r>
              <a:rPr lang="en-US" dirty="0"/>
              <a:t>Wellfield</a:t>
            </a:r>
          </a:p>
        </p:txBody>
      </p:sp>
      <p:cxnSp>
        <p:nvCxnSpPr>
          <p:cNvPr id="8" name="Straight Arrow Connector 7">
            <a:extLst>
              <a:ext uri="{FF2B5EF4-FFF2-40B4-BE49-F238E27FC236}">
                <a16:creationId xmlns:a16="http://schemas.microsoft.com/office/drawing/2014/main" id="{5705BD42-0695-4F91-B10C-3D0634B967B3}"/>
              </a:ext>
            </a:extLst>
          </p:cNvPr>
          <p:cNvCxnSpPr/>
          <p:nvPr/>
        </p:nvCxnSpPr>
        <p:spPr>
          <a:xfrm>
            <a:off x="2174488" y="4046721"/>
            <a:ext cx="3146414" cy="0"/>
          </a:xfrm>
          <a:prstGeom prst="straightConnector1">
            <a:avLst/>
          </a:prstGeom>
          <a:ln>
            <a:tailEnd type="triangle" w="lg" len="med"/>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BC1CC9AC-9D67-4FA3-85FF-B71AF875B3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09709688"/>
      </p:ext>
    </p:extLst>
  </p:cSld>
  <p:clrMapOvr>
    <a:masterClrMapping/>
  </p:clrMapOvr>
  <mc:AlternateContent xmlns:mc="http://schemas.openxmlformats.org/markup-compatibility/2006">
    <mc:Choice xmlns:p14="http://schemas.microsoft.com/office/powerpoint/2010/main" Requires="p14">
      <p:transition spd="med" p14:dur="700" advTm="91996">
        <p:fade/>
      </p:transition>
    </mc:Choice>
    <mc:Fallback>
      <p:transition spd="med" advTm="919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870D0-9285-4A8C-9B12-C01AEFE5D9F7}"/>
              </a:ext>
            </a:extLst>
          </p:cNvPr>
          <p:cNvSpPr>
            <a:spLocks noGrp="1"/>
          </p:cNvSpPr>
          <p:nvPr>
            <p:ph type="title"/>
          </p:nvPr>
        </p:nvSpPr>
        <p:spPr/>
        <p:txBody>
          <a:bodyPr/>
          <a:lstStyle/>
          <a:p>
            <a:r>
              <a:rPr lang="en-US" dirty="0">
                <a:latin typeface="+mn-lt"/>
                <a:cs typeface="Arial" panose="020B0604020202020204" pitchFamily="34" charset="0"/>
              </a:rPr>
              <a:t>“Maximum Benefit”</a:t>
            </a:r>
            <a:endParaRPr lang="en-US" dirty="0">
              <a:latin typeface="+mn-lt"/>
            </a:endParaRPr>
          </a:p>
        </p:txBody>
      </p:sp>
      <p:sp>
        <p:nvSpPr>
          <p:cNvPr id="3" name="Content Placeholder 2">
            <a:extLst>
              <a:ext uri="{FF2B5EF4-FFF2-40B4-BE49-F238E27FC236}">
                <a16:creationId xmlns:a16="http://schemas.microsoft.com/office/drawing/2014/main" id="{D0363CBA-E98A-4614-8E7A-16996922B659}"/>
              </a:ext>
            </a:extLst>
          </p:cNvPr>
          <p:cNvSpPr>
            <a:spLocks noGrp="1"/>
          </p:cNvSpPr>
          <p:nvPr>
            <p:ph idx="1"/>
          </p:nvPr>
        </p:nvSpPr>
        <p:spPr/>
        <p:txBody>
          <a:bodyPr/>
          <a:lstStyle/>
          <a:p>
            <a:pPr>
              <a:spcBef>
                <a:spcPts val="600"/>
              </a:spcBef>
              <a:spcAft>
                <a:spcPts val="2400"/>
              </a:spcAft>
              <a:buFont typeface="Wingdings" panose="05000000000000000000" pitchFamily="2" charset="2"/>
              <a:buChar char="§"/>
            </a:pPr>
            <a:r>
              <a:rPr lang="en-US" altLang="en-US" sz="2200" dirty="0">
                <a:cs typeface="Arial" panose="020B0604020202020204" pitchFamily="34" charset="0"/>
              </a:rPr>
              <a:t>Combine Chino-1, Chino-2, Chino-3 management zones into </a:t>
            </a:r>
            <a:r>
              <a:rPr lang="en-US" altLang="en-US" sz="2200" b="1" dirty="0">
                <a:cs typeface="Arial" panose="020B0604020202020204" pitchFamily="34" charset="0"/>
              </a:rPr>
              <a:t>Chino-North</a:t>
            </a:r>
          </a:p>
          <a:p>
            <a:pPr>
              <a:spcBef>
                <a:spcPts val="600"/>
              </a:spcBef>
              <a:spcAft>
                <a:spcPts val="2400"/>
              </a:spcAft>
              <a:buFont typeface="Wingdings" panose="05000000000000000000" pitchFamily="2" charset="2"/>
              <a:buChar char="§"/>
            </a:pPr>
            <a:r>
              <a:rPr lang="en-US" altLang="en-US" sz="2200" dirty="0">
                <a:cs typeface="Arial" panose="020B0604020202020204" pitchFamily="34" charset="0"/>
              </a:rPr>
              <a:t>Current ambient TDS for Chino-North was 330 mg/L</a:t>
            </a:r>
          </a:p>
          <a:p>
            <a:pPr>
              <a:spcBef>
                <a:spcPct val="0"/>
              </a:spcBef>
              <a:spcAft>
                <a:spcPts val="600"/>
              </a:spcAft>
              <a:buFont typeface="Wingdings" panose="05000000000000000000" pitchFamily="2" charset="2"/>
              <a:buChar char="§"/>
            </a:pPr>
            <a:r>
              <a:rPr lang="en-US" altLang="en-US" sz="2200" dirty="0">
                <a:cs typeface="Arial" panose="020B0604020202020204" pitchFamily="34" charset="0"/>
              </a:rPr>
              <a:t>The “Maximum Benefit” TDS objective needed to be greater than 330 mg/L to create </a:t>
            </a:r>
            <a:r>
              <a:rPr lang="en-US" altLang="en-US" sz="2200" b="1" i="1" dirty="0">
                <a:cs typeface="Arial" panose="020B0604020202020204" pitchFamily="34" charset="0"/>
              </a:rPr>
              <a:t>assimilative capacity</a:t>
            </a:r>
          </a:p>
          <a:p>
            <a:pPr lvl="2">
              <a:spcBef>
                <a:spcPts val="600"/>
              </a:spcBef>
              <a:spcAft>
                <a:spcPts val="600"/>
              </a:spcAft>
            </a:pPr>
            <a:r>
              <a:rPr lang="en-US" altLang="en-US" sz="2200" dirty="0">
                <a:cs typeface="Arial" panose="020B0604020202020204" pitchFamily="34" charset="0"/>
              </a:rPr>
              <a:t>Assimilative capacity provides the Regional Board with discretionary authority to permit discharges that exceed the objective</a:t>
            </a:r>
          </a:p>
          <a:p>
            <a:endParaRPr lang="en-US" dirty="0"/>
          </a:p>
        </p:txBody>
      </p:sp>
      <p:sp>
        <p:nvSpPr>
          <p:cNvPr id="4" name="Slide Number Placeholder 3">
            <a:extLst>
              <a:ext uri="{FF2B5EF4-FFF2-40B4-BE49-F238E27FC236}">
                <a16:creationId xmlns:a16="http://schemas.microsoft.com/office/drawing/2014/main" id="{A14B64A9-FBC7-4641-93B4-23C80C105BFA}"/>
              </a:ext>
            </a:extLst>
          </p:cNvPr>
          <p:cNvSpPr>
            <a:spLocks noGrp="1"/>
          </p:cNvSpPr>
          <p:nvPr>
            <p:ph type="sldNum" sz="quarter" idx="12"/>
          </p:nvPr>
        </p:nvSpPr>
        <p:spPr/>
        <p:txBody>
          <a:bodyPr/>
          <a:lstStyle/>
          <a:p>
            <a:fld id="{091C804E-01A3-4C34-9F7F-70B3AB5A7868}" type="slidenum">
              <a:rPr lang="en-US" smtClean="0"/>
              <a:t>11</a:t>
            </a:fld>
            <a:endParaRPr lang="en-US"/>
          </a:p>
        </p:txBody>
      </p:sp>
      <p:pic>
        <p:nvPicPr>
          <p:cNvPr id="5" name="Audio 4">
            <a:hlinkClick r:id="" action="ppaction://media"/>
            <a:extLst>
              <a:ext uri="{FF2B5EF4-FFF2-40B4-BE49-F238E27FC236}">
                <a16:creationId xmlns:a16="http://schemas.microsoft.com/office/drawing/2014/main" id="{6242F2D4-024E-4BA6-B631-A652825419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04829849"/>
      </p:ext>
    </p:extLst>
  </p:cSld>
  <p:clrMapOvr>
    <a:masterClrMapping/>
  </p:clrMapOvr>
  <mc:AlternateContent xmlns:mc="http://schemas.openxmlformats.org/markup-compatibility/2006">
    <mc:Choice xmlns:p14="http://schemas.microsoft.com/office/powerpoint/2010/main" Requires="p14">
      <p:transition spd="med" p14:dur="700" advTm="38219">
        <p:fade/>
      </p:transition>
    </mc:Choice>
    <mc:Fallback>
      <p:transition spd="med" advTm="382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52D24-2175-4681-A0DC-0DE962DD42B1}"/>
              </a:ext>
            </a:extLst>
          </p:cNvPr>
          <p:cNvSpPr>
            <a:spLocks noGrp="1"/>
          </p:cNvSpPr>
          <p:nvPr>
            <p:ph type="title"/>
          </p:nvPr>
        </p:nvSpPr>
        <p:spPr/>
        <p:txBody>
          <a:bodyPr/>
          <a:lstStyle/>
          <a:p>
            <a:r>
              <a:rPr lang="en-US" dirty="0">
                <a:latin typeface="+mn-lt"/>
                <a:cs typeface="Arial" panose="020B0604020202020204" pitchFamily="34" charset="0"/>
              </a:rPr>
              <a:t>“Maximum Benefit”</a:t>
            </a:r>
            <a:endParaRPr lang="en-US" dirty="0">
              <a:latin typeface="+mn-lt"/>
            </a:endParaRPr>
          </a:p>
        </p:txBody>
      </p:sp>
      <p:sp>
        <p:nvSpPr>
          <p:cNvPr id="3" name="Content Placeholder 2">
            <a:extLst>
              <a:ext uri="{FF2B5EF4-FFF2-40B4-BE49-F238E27FC236}">
                <a16:creationId xmlns:a16="http://schemas.microsoft.com/office/drawing/2014/main" id="{6754831D-E5C4-4A9B-AED6-39F2171D0F1C}"/>
              </a:ext>
            </a:extLst>
          </p:cNvPr>
          <p:cNvSpPr>
            <a:spLocks noGrp="1"/>
          </p:cNvSpPr>
          <p:nvPr>
            <p:ph sz="half" idx="1"/>
          </p:nvPr>
        </p:nvSpPr>
        <p:spPr>
          <a:xfrm>
            <a:off x="468351" y="1460807"/>
            <a:ext cx="5551449" cy="4838817"/>
          </a:xfrm>
        </p:spPr>
        <p:txBody>
          <a:bodyPr>
            <a:normAutofit/>
          </a:bodyPr>
          <a:lstStyle/>
          <a:p>
            <a:pPr marL="0" marR="0" lvl="0" indent="0">
              <a:spcBef>
                <a:spcPts val="0"/>
              </a:spcBef>
              <a:spcAft>
                <a:spcPts val="0"/>
              </a:spcAft>
              <a:buNone/>
            </a:pPr>
            <a:r>
              <a:rPr lang="en-US" sz="2400" dirty="0">
                <a:ea typeface="Calibri" panose="020F0502020204030204" pitchFamily="34" charset="0"/>
                <a:cs typeface="Arial" panose="020B0604020202020204" pitchFamily="34" charset="0"/>
              </a:rPr>
              <a:t>Regional commitments</a:t>
            </a:r>
            <a:r>
              <a:rPr lang="en-US" sz="2400" dirty="0">
                <a:effectLst/>
                <a:ea typeface="Calibri" panose="020F0502020204030204" pitchFamily="34" charset="0"/>
                <a:cs typeface="Arial" panose="020B0604020202020204" pitchFamily="34" charset="0"/>
              </a:rPr>
              <a:t>:</a:t>
            </a:r>
          </a:p>
          <a:p>
            <a:pPr lvl="1">
              <a:lnSpc>
                <a:spcPct val="100000"/>
              </a:lnSpc>
              <a:spcBef>
                <a:spcPct val="0"/>
              </a:spcBef>
              <a:spcAft>
                <a:spcPts val="600"/>
              </a:spcAft>
            </a:pPr>
            <a:r>
              <a:rPr lang="en-US" altLang="en-US" dirty="0">
                <a:cs typeface="Arial" panose="020B0604020202020204" pitchFamily="34" charset="0"/>
              </a:rPr>
              <a:t>Annual Reporting</a:t>
            </a:r>
          </a:p>
          <a:p>
            <a:pPr lvl="1">
              <a:lnSpc>
                <a:spcPct val="100000"/>
              </a:lnSpc>
              <a:spcBef>
                <a:spcPct val="0"/>
              </a:spcBef>
              <a:spcAft>
                <a:spcPts val="600"/>
              </a:spcAft>
            </a:pPr>
            <a:r>
              <a:rPr lang="en-US" altLang="en-US" dirty="0">
                <a:cs typeface="Arial" panose="020B0604020202020204" pitchFamily="34" charset="0"/>
              </a:rPr>
              <a:t>Ongoing monitoring and analysis</a:t>
            </a:r>
          </a:p>
          <a:p>
            <a:pPr lvl="1">
              <a:lnSpc>
                <a:spcPct val="100000"/>
              </a:lnSpc>
              <a:spcBef>
                <a:spcPct val="0"/>
              </a:spcBef>
              <a:spcAft>
                <a:spcPts val="600"/>
              </a:spcAft>
            </a:pPr>
            <a:r>
              <a:rPr lang="en-US" altLang="en-US" dirty="0">
                <a:cs typeface="Arial" panose="020B0604020202020204" pitchFamily="34" charset="0"/>
              </a:rPr>
              <a:t>Expansion of the Chino Desalters</a:t>
            </a:r>
          </a:p>
          <a:p>
            <a:pPr lvl="1">
              <a:lnSpc>
                <a:spcPct val="100000"/>
              </a:lnSpc>
              <a:spcBef>
                <a:spcPct val="0"/>
              </a:spcBef>
              <a:spcAft>
                <a:spcPts val="600"/>
              </a:spcAft>
            </a:pPr>
            <a:r>
              <a:rPr lang="en-US" altLang="en-US" dirty="0">
                <a:cs typeface="Arial" panose="020B0604020202020204" pitchFamily="34" charset="0"/>
              </a:rPr>
              <a:t>Expansion of artificial recharge facilities</a:t>
            </a:r>
          </a:p>
          <a:p>
            <a:pPr lvl="1">
              <a:lnSpc>
                <a:spcPct val="100000"/>
              </a:lnSpc>
              <a:spcBef>
                <a:spcPct val="0"/>
              </a:spcBef>
              <a:spcAft>
                <a:spcPts val="600"/>
              </a:spcAft>
            </a:pPr>
            <a:r>
              <a:rPr lang="en-US" altLang="en-US" dirty="0">
                <a:cs typeface="Arial" panose="020B0604020202020204" pitchFamily="34" charset="0"/>
              </a:rPr>
              <a:t>Blending of recycled water</a:t>
            </a:r>
          </a:p>
          <a:p>
            <a:pPr lvl="1">
              <a:lnSpc>
                <a:spcPct val="100000"/>
              </a:lnSpc>
              <a:spcBef>
                <a:spcPct val="0"/>
              </a:spcBef>
              <a:spcAft>
                <a:spcPts val="600"/>
              </a:spcAft>
            </a:pPr>
            <a:r>
              <a:rPr lang="en-US" altLang="en-US" dirty="0">
                <a:cs typeface="Arial" panose="020B0604020202020204" pitchFamily="34" charset="0"/>
              </a:rPr>
              <a:t>Wastewater improvement plan</a:t>
            </a:r>
          </a:p>
          <a:p>
            <a:pPr lvl="1">
              <a:lnSpc>
                <a:spcPct val="100000"/>
              </a:lnSpc>
              <a:spcBef>
                <a:spcPct val="0"/>
              </a:spcBef>
              <a:spcAft>
                <a:spcPts val="600"/>
              </a:spcAft>
            </a:pPr>
            <a:r>
              <a:rPr lang="en-US" altLang="en-US" dirty="0">
                <a:cs typeface="Arial" panose="020B0604020202020204" pitchFamily="34" charset="0"/>
              </a:rPr>
              <a:t>“Hydraulic Control” to protect downstream uses</a:t>
            </a:r>
            <a:endParaRPr lang="en-US" dirty="0">
              <a:effectLst/>
              <a:ea typeface="Calibri" panose="020F0502020204030204" pitchFamily="34" charset="0"/>
              <a:cs typeface="Arial" panose="020B0604020202020204" pitchFamily="34" charset="0"/>
            </a:endParaRPr>
          </a:p>
          <a:p>
            <a:endParaRPr lang="en-US" sz="2400" dirty="0"/>
          </a:p>
        </p:txBody>
      </p:sp>
      <p:sp>
        <p:nvSpPr>
          <p:cNvPr id="4" name="Content Placeholder 3">
            <a:extLst>
              <a:ext uri="{FF2B5EF4-FFF2-40B4-BE49-F238E27FC236}">
                <a16:creationId xmlns:a16="http://schemas.microsoft.com/office/drawing/2014/main" id="{F20D2D38-7267-447E-B86B-6C46E6357A8C}"/>
              </a:ext>
            </a:extLst>
          </p:cNvPr>
          <p:cNvSpPr>
            <a:spLocks noGrp="1"/>
          </p:cNvSpPr>
          <p:nvPr>
            <p:ph sz="half" idx="2"/>
          </p:nvPr>
        </p:nvSpPr>
        <p:spPr>
          <a:xfrm>
            <a:off x="6172199" y="1460807"/>
            <a:ext cx="5469673" cy="4838817"/>
          </a:xfrm>
        </p:spPr>
        <p:txBody>
          <a:bodyPr>
            <a:normAutofit/>
          </a:bodyPr>
          <a:lstStyle/>
          <a:p>
            <a:pPr marL="0" marR="0" lvl="0" indent="0">
              <a:spcBef>
                <a:spcPts val="0"/>
              </a:spcBef>
              <a:spcAft>
                <a:spcPts val="0"/>
              </a:spcAft>
              <a:buNone/>
            </a:pPr>
            <a:r>
              <a:rPr lang="en-US" sz="2400" dirty="0">
                <a:effectLst/>
                <a:ea typeface="Calibri" panose="020F0502020204030204" pitchFamily="34" charset="0"/>
                <a:cs typeface="Arial" panose="020B0604020202020204" pitchFamily="34" charset="0"/>
              </a:rPr>
              <a:t>Regional benefits:</a:t>
            </a:r>
          </a:p>
          <a:p>
            <a:pPr marR="0" lvl="1">
              <a:lnSpc>
                <a:spcPct val="100000"/>
              </a:lnSpc>
              <a:spcBef>
                <a:spcPct val="0"/>
              </a:spcBef>
              <a:spcAft>
                <a:spcPts val="600"/>
              </a:spcAft>
            </a:pPr>
            <a:r>
              <a:rPr lang="en-US" dirty="0">
                <a:cs typeface="Arial" panose="020B0604020202020204" pitchFamily="34" charset="0"/>
              </a:rPr>
              <a:t>Higher TDS/Nitrogen limits</a:t>
            </a:r>
          </a:p>
          <a:p>
            <a:pPr marR="0" lvl="1">
              <a:lnSpc>
                <a:spcPct val="100000"/>
              </a:lnSpc>
              <a:spcBef>
                <a:spcPct val="0"/>
              </a:spcBef>
              <a:spcAft>
                <a:spcPts val="600"/>
              </a:spcAft>
            </a:pPr>
            <a:r>
              <a:rPr lang="en-US" dirty="0">
                <a:cs typeface="Arial" panose="020B0604020202020204" pitchFamily="34" charset="0"/>
              </a:rPr>
              <a:t>Ongoing salt removal</a:t>
            </a:r>
          </a:p>
          <a:p>
            <a:pPr marR="0" lvl="1">
              <a:lnSpc>
                <a:spcPct val="100000"/>
              </a:lnSpc>
              <a:spcBef>
                <a:spcPct val="0"/>
              </a:spcBef>
              <a:spcAft>
                <a:spcPts val="600"/>
              </a:spcAft>
            </a:pPr>
            <a:r>
              <a:rPr lang="en-US" dirty="0">
                <a:cs typeface="Arial" panose="020B0604020202020204" pitchFamily="34" charset="0"/>
              </a:rPr>
              <a:t>Fresh water supply</a:t>
            </a:r>
          </a:p>
          <a:p>
            <a:pPr marR="0" lvl="1">
              <a:lnSpc>
                <a:spcPct val="100000"/>
              </a:lnSpc>
              <a:spcBef>
                <a:spcPct val="0"/>
              </a:spcBef>
              <a:spcAft>
                <a:spcPts val="600"/>
              </a:spcAft>
            </a:pPr>
            <a:r>
              <a:rPr lang="en-US" dirty="0">
                <a:cs typeface="Arial" panose="020B0604020202020204" pitchFamily="34" charset="0"/>
              </a:rPr>
              <a:t>Increased yield of the groundwater basin, and</a:t>
            </a:r>
          </a:p>
          <a:p>
            <a:pPr marR="0" lvl="1">
              <a:lnSpc>
                <a:spcPct val="100000"/>
              </a:lnSpc>
              <a:spcBef>
                <a:spcPct val="0"/>
              </a:spcBef>
              <a:spcAft>
                <a:spcPts val="600"/>
              </a:spcAft>
            </a:pPr>
            <a:r>
              <a:rPr lang="en-US" dirty="0">
                <a:cs typeface="Arial" panose="020B0604020202020204" pitchFamily="34" charset="0"/>
              </a:rPr>
              <a:t>Ability to recharge recycled water without further treatment</a:t>
            </a:r>
          </a:p>
          <a:p>
            <a:endParaRPr lang="en-US" sz="2400" dirty="0"/>
          </a:p>
        </p:txBody>
      </p:sp>
      <p:sp>
        <p:nvSpPr>
          <p:cNvPr id="5" name="Slide Number Placeholder 4">
            <a:extLst>
              <a:ext uri="{FF2B5EF4-FFF2-40B4-BE49-F238E27FC236}">
                <a16:creationId xmlns:a16="http://schemas.microsoft.com/office/drawing/2014/main" id="{4FC98D96-6D90-46AB-AFD0-3BADA19BE0C6}"/>
              </a:ext>
            </a:extLst>
          </p:cNvPr>
          <p:cNvSpPr>
            <a:spLocks noGrp="1"/>
          </p:cNvSpPr>
          <p:nvPr>
            <p:ph type="sldNum" sz="quarter" idx="12"/>
          </p:nvPr>
        </p:nvSpPr>
        <p:spPr/>
        <p:txBody>
          <a:bodyPr/>
          <a:lstStyle/>
          <a:p>
            <a:fld id="{091C804E-01A3-4C34-9F7F-70B3AB5A7868}" type="slidenum">
              <a:rPr lang="en-US" smtClean="0"/>
              <a:t>12</a:t>
            </a:fld>
            <a:endParaRPr lang="en-US"/>
          </a:p>
        </p:txBody>
      </p:sp>
      <p:pic>
        <p:nvPicPr>
          <p:cNvPr id="6" name="Audio 5">
            <a:hlinkClick r:id="" action="ppaction://media"/>
            <a:extLst>
              <a:ext uri="{FF2B5EF4-FFF2-40B4-BE49-F238E27FC236}">
                <a16:creationId xmlns:a16="http://schemas.microsoft.com/office/drawing/2014/main" id="{B5576857-759E-4F65-8D9C-785482D029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80086116"/>
      </p:ext>
    </p:extLst>
  </p:cSld>
  <p:clrMapOvr>
    <a:masterClrMapping/>
  </p:clrMapOvr>
  <mc:AlternateContent xmlns:mc="http://schemas.openxmlformats.org/markup-compatibility/2006">
    <mc:Choice xmlns:p14="http://schemas.microsoft.com/office/powerpoint/2010/main" Requires="p14">
      <p:transition spd="med" p14:dur="700" advTm="80247">
        <p:fade/>
      </p:transition>
    </mc:Choice>
    <mc:Fallback>
      <p:transition spd="med" advTm="802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87D9D-9E46-4399-8069-F5EF16A374D2}"/>
              </a:ext>
            </a:extLst>
          </p:cNvPr>
          <p:cNvSpPr>
            <a:spLocks noGrp="1"/>
          </p:cNvSpPr>
          <p:nvPr>
            <p:ph type="title"/>
          </p:nvPr>
        </p:nvSpPr>
        <p:spPr/>
        <p:txBody>
          <a:bodyPr>
            <a:normAutofit/>
          </a:bodyPr>
          <a:lstStyle/>
          <a:p>
            <a:r>
              <a:rPr lang="en-US" dirty="0"/>
              <a:t>Regional use of recycled water enabled by Maximum Benefit</a:t>
            </a:r>
            <a:br>
              <a:rPr lang="en-US" dirty="0"/>
            </a:br>
            <a:endParaRPr lang="en-US" dirty="0"/>
          </a:p>
        </p:txBody>
      </p:sp>
      <p:sp>
        <p:nvSpPr>
          <p:cNvPr id="3" name="Text Placeholder 2">
            <a:extLst>
              <a:ext uri="{FF2B5EF4-FFF2-40B4-BE49-F238E27FC236}">
                <a16:creationId xmlns:a16="http://schemas.microsoft.com/office/drawing/2014/main" id="{DC960190-C3B5-4D36-8295-4C2B68F9328E}"/>
              </a:ext>
            </a:extLst>
          </p:cNvPr>
          <p:cNvSpPr>
            <a:spLocks noGrp="1"/>
          </p:cNvSpPr>
          <p:nvPr>
            <p:ph type="body" idx="1"/>
          </p:nvPr>
        </p:nvSpPr>
        <p:spPr/>
        <p:txBody>
          <a:bodyPr/>
          <a:lstStyle/>
          <a:p>
            <a:r>
              <a:rPr lang="en-US" dirty="0"/>
              <a:t>By: Shivaji Deshmukh</a:t>
            </a:r>
          </a:p>
        </p:txBody>
      </p:sp>
      <p:sp>
        <p:nvSpPr>
          <p:cNvPr id="4" name="Slide Number Placeholder 3">
            <a:extLst>
              <a:ext uri="{FF2B5EF4-FFF2-40B4-BE49-F238E27FC236}">
                <a16:creationId xmlns:a16="http://schemas.microsoft.com/office/drawing/2014/main" id="{7C14391C-5096-43F7-9EC2-3DEC3AF9BA13}"/>
              </a:ext>
            </a:extLst>
          </p:cNvPr>
          <p:cNvSpPr>
            <a:spLocks noGrp="1"/>
          </p:cNvSpPr>
          <p:nvPr>
            <p:ph type="sldNum" sz="quarter" idx="12"/>
          </p:nvPr>
        </p:nvSpPr>
        <p:spPr/>
        <p:txBody>
          <a:bodyPr/>
          <a:lstStyle/>
          <a:p>
            <a:fld id="{091C804E-01A3-4C34-9F7F-70B3AB5A7868}" type="slidenum">
              <a:rPr lang="en-US" smtClean="0"/>
              <a:t>13</a:t>
            </a:fld>
            <a:endParaRPr lang="en-US"/>
          </a:p>
        </p:txBody>
      </p:sp>
    </p:spTree>
    <p:extLst>
      <p:ext uri="{BB962C8B-B14F-4D97-AF65-F5344CB8AC3E}">
        <p14:creationId xmlns:p14="http://schemas.microsoft.com/office/powerpoint/2010/main" val="141544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682250" y="1202266"/>
            <a:ext cx="9144000" cy="5558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709143" y="1447800"/>
            <a:ext cx="0" cy="5105400"/>
          </a:xfrm>
          <a:prstGeom prst="line">
            <a:avLst/>
          </a:prstGeom>
          <a:ln w="317500">
            <a:solidFill>
              <a:schemeClr val="accent1">
                <a:alpha val="41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18067" y="1458349"/>
            <a:ext cx="8297333" cy="4899803"/>
          </a:xfrm>
          <a:prstGeom prst="rect">
            <a:avLst/>
          </a:prstGeom>
        </p:spPr>
        <p:txBody>
          <a:bodyPr wrap="square">
            <a:spAutoFit/>
          </a:bodyPr>
          <a:lstStyle/>
          <a:p>
            <a:pPr marL="742950" lvl="1" indent="-285750">
              <a:spcBef>
                <a:spcPct val="20000"/>
              </a:spcBef>
              <a:buFont typeface="Arial" panose="020B0604020202020204" pitchFamily="34" charset="0"/>
              <a:buChar char="•"/>
            </a:pPr>
            <a:r>
              <a:rPr lang="en-US" sz="2200" dirty="0">
                <a:latin typeface="Arial" panose="020B0604020202020204" pitchFamily="34" charset="0"/>
                <a:cs typeface="Arial" panose="020B0604020202020204" pitchFamily="34" charset="0"/>
              </a:rPr>
              <a:t>RW to El Prado Park</a:t>
            </a:r>
          </a:p>
          <a:p>
            <a:pPr marL="742950" lvl="1" indent="-285750">
              <a:spcBef>
                <a:spcPct val="20000"/>
              </a:spcBef>
              <a:buFont typeface="Arial" panose="020B0604020202020204" pitchFamily="34" charset="0"/>
              <a:buChar char="•"/>
            </a:pPr>
            <a:r>
              <a:rPr lang="en-US" sz="2200" dirty="0">
                <a:latin typeface="Arial" panose="020B0604020202020204" pitchFamily="34" charset="0"/>
                <a:cs typeface="Arial" panose="020B0604020202020204" pitchFamily="34" charset="0"/>
              </a:rPr>
              <a:t>RW to Whispering Lakes &amp; El Prado Golf Course</a:t>
            </a:r>
          </a:p>
          <a:p>
            <a:pPr marL="742950" lvl="1" indent="-285750">
              <a:spcBef>
                <a:spcPct val="20000"/>
              </a:spcBef>
              <a:buFont typeface="Arial" panose="020B0604020202020204" pitchFamily="34" charset="0"/>
              <a:buChar char="•"/>
            </a:pPr>
            <a:r>
              <a:rPr lang="en-US" sz="2200" dirty="0">
                <a:latin typeface="Arial" panose="020B0604020202020204" pitchFamily="34" charset="0"/>
                <a:cs typeface="Arial" panose="020B0604020202020204" pitchFamily="34" charset="0"/>
              </a:rPr>
              <a:t>Installed distribution system in Chino/Chino Hills </a:t>
            </a:r>
          </a:p>
          <a:p>
            <a:pPr marL="742950" lvl="1" indent="-285750">
              <a:spcBef>
                <a:spcPct val="20000"/>
              </a:spcBef>
              <a:buFont typeface="Arial" panose="020B0604020202020204" pitchFamily="34" charset="0"/>
              <a:buChar char="•"/>
            </a:pPr>
            <a:r>
              <a:rPr lang="en-US" sz="2200" dirty="0">
                <a:latin typeface="Arial" panose="020B0604020202020204" pitchFamily="34" charset="0"/>
                <a:cs typeface="Arial" panose="020B0604020202020204" pitchFamily="34" charset="0"/>
              </a:rPr>
              <a:t>First Regional Pipeline </a:t>
            </a:r>
          </a:p>
          <a:p>
            <a:pPr marL="742950" lvl="1" indent="-285750">
              <a:spcBef>
                <a:spcPct val="20000"/>
              </a:spcBef>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Groundwater recharge with recycled water at Ely Basin</a:t>
            </a:r>
          </a:p>
          <a:p>
            <a:pPr marL="742950" lvl="1" indent="-285750">
              <a:spcBef>
                <a:spcPct val="20000"/>
              </a:spcBef>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Recycled Water Feasibility Study (2002)</a:t>
            </a:r>
          </a:p>
          <a:p>
            <a:pPr marL="742950" lvl="1" indent="-285750">
              <a:spcBef>
                <a:spcPct val="20000"/>
              </a:spcBef>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Chino Basin Facilities Improvements – Recharge (2004)</a:t>
            </a:r>
          </a:p>
          <a:p>
            <a:pPr marL="742950" lvl="1" indent="-285750">
              <a:spcBef>
                <a:spcPct val="20000"/>
              </a:spcBef>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Recycled Water Implementation Plan (2005) </a:t>
            </a:r>
          </a:p>
          <a:p>
            <a:pPr marL="742950" lvl="1" indent="-285750">
              <a:spcBef>
                <a:spcPct val="20000"/>
              </a:spcBef>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Developed Three Year Business Plan (2007)</a:t>
            </a:r>
          </a:p>
          <a:p>
            <a:pPr marL="742950" lvl="1" indent="-285750">
              <a:spcBef>
                <a:spcPct val="20000"/>
              </a:spcBef>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$650M in Capital Invested to Date</a:t>
            </a:r>
          </a:p>
          <a:p>
            <a:pPr marL="742950" lvl="1" indent="-285750">
              <a:spcBef>
                <a:spcPct val="20000"/>
              </a:spcBef>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95 Miles of Regional Infrastructure Installed</a:t>
            </a:r>
          </a:p>
          <a:p>
            <a:pPr marL="742950" lvl="1" indent="-285750">
              <a:spcBef>
                <a:spcPct val="20000"/>
              </a:spcBef>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p:txBody>
      </p:sp>
      <p:sp>
        <p:nvSpPr>
          <p:cNvPr id="8" name="TextBox 7"/>
          <p:cNvSpPr txBox="1"/>
          <p:nvPr/>
        </p:nvSpPr>
        <p:spPr>
          <a:xfrm rot="16200000">
            <a:off x="252911" y="1637212"/>
            <a:ext cx="931333" cy="400110"/>
          </a:xfrm>
          <a:prstGeom prst="rect">
            <a:avLst/>
          </a:prstGeom>
          <a:noFill/>
        </p:spPr>
        <p:txBody>
          <a:bodyPr wrap="square" rtlCol="0">
            <a:spAutoFit/>
          </a:bodyPr>
          <a:lstStyle/>
          <a:p>
            <a:r>
              <a:rPr lang="en-US" sz="2000" b="1" dirty="0">
                <a:latin typeface="Tw Cen MT" panose="020B0602020104020603" pitchFamily="34" charset="0"/>
              </a:rPr>
              <a:t>1976</a:t>
            </a:r>
          </a:p>
        </p:txBody>
      </p:sp>
      <p:sp>
        <p:nvSpPr>
          <p:cNvPr id="9" name="TextBox 8"/>
          <p:cNvSpPr txBox="1"/>
          <p:nvPr/>
        </p:nvSpPr>
        <p:spPr>
          <a:xfrm rot="16200000">
            <a:off x="272022" y="2704012"/>
            <a:ext cx="931333" cy="400110"/>
          </a:xfrm>
          <a:prstGeom prst="rect">
            <a:avLst/>
          </a:prstGeom>
          <a:noFill/>
        </p:spPr>
        <p:txBody>
          <a:bodyPr wrap="square" rtlCol="0">
            <a:spAutoFit/>
          </a:bodyPr>
          <a:lstStyle/>
          <a:p>
            <a:r>
              <a:rPr lang="en-US" sz="2000" b="1" dirty="0">
                <a:latin typeface="Tw Cen MT" panose="020B0602020104020603" pitchFamily="34" charset="0"/>
              </a:rPr>
              <a:t>2000</a:t>
            </a:r>
          </a:p>
        </p:txBody>
      </p:sp>
      <p:sp>
        <p:nvSpPr>
          <p:cNvPr id="10" name="TextBox 9"/>
          <p:cNvSpPr txBox="1"/>
          <p:nvPr/>
        </p:nvSpPr>
        <p:spPr>
          <a:xfrm rot="16200000">
            <a:off x="272022" y="3694612"/>
            <a:ext cx="931333" cy="400110"/>
          </a:xfrm>
          <a:prstGeom prst="rect">
            <a:avLst/>
          </a:prstGeom>
          <a:noFill/>
        </p:spPr>
        <p:txBody>
          <a:bodyPr wrap="square" rtlCol="0">
            <a:spAutoFit/>
          </a:bodyPr>
          <a:lstStyle/>
          <a:p>
            <a:r>
              <a:rPr lang="en-US" sz="2000" b="1" dirty="0">
                <a:latin typeface="Tw Cen MT" panose="020B0602020104020603" pitchFamily="34" charset="0"/>
              </a:rPr>
              <a:t>2005</a:t>
            </a:r>
          </a:p>
        </p:txBody>
      </p:sp>
      <p:sp>
        <p:nvSpPr>
          <p:cNvPr id="11" name="TextBox 10"/>
          <p:cNvSpPr txBox="1"/>
          <p:nvPr/>
        </p:nvSpPr>
        <p:spPr>
          <a:xfrm rot="16200000">
            <a:off x="272022" y="4609012"/>
            <a:ext cx="931333" cy="400110"/>
          </a:xfrm>
          <a:prstGeom prst="rect">
            <a:avLst/>
          </a:prstGeom>
          <a:noFill/>
        </p:spPr>
        <p:txBody>
          <a:bodyPr wrap="square" rtlCol="0">
            <a:spAutoFit/>
          </a:bodyPr>
          <a:lstStyle/>
          <a:p>
            <a:r>
              <a:rPr lang="en-US" sz="2000" b="1" dirty="0">
                <a:latin typeface="Tw Cen MT" panose="020B0602020104020603" pitchFamily="34" charset="0"/>
              </a:rPr>
              <a:t>2020</a:t>
            </a:r>
          </a:p>
        </p:txBody>
      </p:sp>
      <p:pic>
        <p:nvPicPr>
          <p:cNvPr id="14" name="Picture 13">
            <a:extLst>
              <a:ext uri="{FF2B5EF4-FFF2-40B4-BE49-F238E27FC236}">
                <a16:creationId xmlns:a16="http://schemas.microsoft.com/office/drawing/2014/main" id="{84F39CFC-E010-4912-A167-F7F381973120}"/>
              </a:ext>
            </a:extLst>
          </p:cNvPr>
          <p:cNvPicPr>
            <a:picLocks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8576815" y="1260913"/>
            <a:ext cx="3451051" cy="20668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CC836873-6E08-4C99-88EA-BF2AE67ED5C9}"/>
              </a:ext>
            </a:extLst>
          </p:cNvPr>
          <p:cNvSpPr txBox="1">
            <a:spLocks/>
          </p:cNvSpPr>
          <p:nvPr/>
        </p:nvSpPr>
        <p:spPr>
          <a:xfrm>
            <a:off x="537633" y="35364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IEUA’s Recycled Water Program</a:t>
            </a:r>
            <a:endParaRPr lang="en-US" dirty="0"/>
          </a:p>
        </p:txBody>
      </p:sp>
      <p:pic>
        <p:nvPicPr>
          <p:cNvPr id="1026" name="Picture 2" descr="Applying water accurately - Golf Course Industry">
            <a:extLst>
              <a:ext uri="{FF2B5EF4-FFF2-40B4-BE49-F238E27FC236}">
                <a16:creationId xmlns:a16="http://schemas.microsoft.com/office/drawing/2014/main" id="{36BED1D0-5582-4344-AAC1-479D9AF24CD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75287" y="3811317"/>
            <a:ext cx="3451051" cy="19412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E1FE25B-670F-4237-814B-B3477CD2736C}"/>
              </a:ext>
            </a:extLst>
          </p:cNvPr>
          <p:cNvSpPr>
            <a:spLocks noGrp="1"/>
          </p:cNvSpPr>
          <p:nvPr>
            <p:ph type="sldNum" sz="quarter" idx="12"/>
          </p:nvPr>
        </p:nvSpPr>
        <p:spPr/>
        <p:txBody>
          <a:bodyPr/>
          <a:lstStyle/>
          <a:p>
            <a:fld id="{091C804E-01A3-4C34-9F7F-70B3AB5A7868}" type="slidenum">
              <a:rPr lang="en-US" smtClean="0"/>
              <a:t>14</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270588" y="1531298"/>
            <a:ext cx="6409612" cy="4388756"/>
          </a:xfrm>
          <a:prstGeom prst="rect">
            <a:avLst/>
          </a:prstGeom>
        </p:spPr>
        <p:txBody>
          <a:bodyPr/>
          <a:lstStyle>
            <a:lvl1pPr algn="l" rtl="0" eaLnBrk="1" latinLnBrk="0" hangingPunct="1">
              <a:spcBef>
                <a:spcPct val="0"/>
              </a:spcBef>
              <a:buNone/>
              <a:defRPr kumimoji="0" sz="3075"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2200" b="0" dirty="0">
                <a:solidFill>
                  <a:schemeClr val="tx1"/>
                </a:solidFill>
                <a:effectLst/>
                <a:latin typeface="Arial" panose="020B0604020202020204" pitchFamily="34" charset="0"/>
                <a:cs typeface="Arial" panose="020B0604020202020204" pitchFamily="34" charset="0"/>
              </a:rPr>
              <a:t>IEUA’s 4 regional water recycling plants produce approximately 50 MGD </a:t>
            </a:r>
          </a:p>
          <a:p>
            <a:pPr marL="342900" indent="-342900">
              <a:buFont typeface="Arial" panose="020B0604020202020204" pitchFamily="34" charset="0"/>
              <a:buChar char="•"/>
            </a:pPr>
            <a:r>
              <a:rPr lang="en-US" sz="2200" b="0" dirty="0">
                <a:solidFill>
                  <a:schemeClr val="tx1"/>
                </a:solidFill>
                <a:effectLst/>
                <a:latin typeface="Arial" panose="020B0604020202020204" pitchFamily="34" charset="0"/>
                <a:cs typeface="Arial" panose="020B0604020202020204" pitchFamily="34" charset="0"/>
              </a:rPr>
              <a:t>Over 1,200 RW customer connections</a:t>
            </a:r>
          </a:p>
          <a:p>
            <a:pPr marL="342900" indent="-342900">
              <a:buFont typeface="Arial" panose="020B0604020202020204" pitchFamily="34" charset="0"/>
              <a:buChar char="•"/>
            </a:pPr>
            <a:r>
              <a:rPr lang="en-US" sz="2200" b="0" dirty="0">
                <a:solidFill>
                  <a:schemeClr val="tx1"/>
                </a:solidFill>
                <a:effectLst/>
                <a:latin typeface="Arial" panose="020B0604020202020204" pitchFamily="34" charset="0"/>
                <a:cs typeface="Arial" panose="020B0604020202020204" pitchFamily="34" charset="0"/>
              </a:rPr>
              <a:t>Direct use for landscaping, agriculture, industrial use, etc.</a:t>
            </a:r>
          </a:p>
          <a:p>
            <a:pPr marL="342900" indent="-342900">
              <a:buFont typeface="Arial" panose="020B0604020202020204" pitchFamily="34" charset="0"/>
              <a:buChar char="•"/>
            </a:pPr>
            <a:r>
              <a:rPr lang="en-US" sz="2200" b="0" dirty="0">
                <a:solidFill>
                  <a:schemeClr val="tx1"/>
                </a:solidFill>
                <a:effectLst/>
                <a:latin typeface="Arial" panose="020B0604020202020204" pitchFamily="34" charset="0"/>
                <a:cs typeface="Arial" panose="020B0604020202020204" pitchFamily="34" charset="0"/>
              </a:rPr>
              <a:t>Recharge in the Chino Basin</a:t>
            </a:r>
          </a:p>
          <a:p>
            <a:pPr marL="342900" indent="-342900">
              <a:buFont typeface="Arial" panose="020B0604020202020204" pitchFamily="34" charset="0"/>
              <a:buChar char="•"/>
            </a:pPr>
            <a:r>
              <a:rPr lang="en-US" sz="2200" b="0" dirty="0">
                <a:solidFill>
                  <a:schemeClr val="tx1"/>
                </a:solidFill>
                <a:effectLst/>
                <a:latin typeface="Arial" panose="020B0604020202020204" pitchFamily="34" charset="0"/>
                <a:cs typeface="Arial" panose="020B0604020202020204" pitchFamily="34" charset="0"/>
              </a:rPr>
              <a:t>Discharge to the Santa Ana River</a:t>
            </a:r>
          </a:p>
          <a:p>
            <a:pPr marL="342900" indent="-342900">
              <a:buFont typeface="Arial" panose="020B0604020202020204" pitchFamily="34" charset="0"/>
              <a:buChar char="•"/>
            </a:pPr>
            <a:endParaRPr lang="en-US" sz="2200" b="0" dirty="0">
              <a:solidFill>
                <a:schemeClr val="tx1"/>
              </a:solidFill>
              <a:effectLst/>
              <a:latin typeface="Arial" panose="020B0604020202020204" pitchFamily="34" charset="0"/>
              <a:cs typeface="Arial" panose="020B0604020202020204" pitchFamily="34" charset="0"/>
            </a:endParaRPr>
          </a:p>
          <a:p>
            <a:r>
              <a:rPr lang="en-US" sz="2200" b="0" dirty="0">
                <a:solidFill>
                  <a:schemeClr val="tx1"/>
                </a:solidFill>
                <a:effectLst/>
                <a:latin typeface="Arial" panose="020B0604020202020204" pitchFamily="34" charset="0"/>
                <a:cs typeface="Arial" panose="020B0604020202020204" pitchFamily="34" charset="0"/>
              </a:rPr>
              <a:t>Groundwater Recharge Basins</a:t>
            </a:r>
          </a:p>
          <a:p>
            <a:pPr marL="342900" indent="-342900">
              <a:buFont typeface="Arial" panose="020B0604020202020204" pitchFamily="34" charset="0"/>
              <a:buChar char="•"/>
            </a:pPr>
            <a:r>
              <a:rPr lang="en-US" sz="2200" b="0" dirty="0">
                <a:solidFill>
                  <a:schemeClr val="tx1"/>
                </a:solidFill>
                <a:effectLst/>
                <a:latin typeface="Arial" panose="020B0604020202020204" pitchFamily="34" charset="0"/>
                <a:cs typeface="Arial" panose="020B0604020202020204" pitchFamily="34" charset="0"/>
              </a:rPr>
              <a:t>Partners: SBCFCD, CBWCD, CBWM, IEUA</a:t>
            </a:r>
          </a:p>
          <a:p>
            <a:pPr marL="342900" indent="-342900">
              <a:buFont typeface="Arial" panose="020B0604020202020204" pitchFamily="34" charset="0"/>
              <a:buChar char="•"/>
            </a:pPr>
            <a:r>
              <a:rPr lang="en-US" sz="2200" b="0" dirty="0">
                <a:solidFill>
                  <a:schemeClr val="tx1"/>
                </a:solidFill>
                <a:effectLst/>
                <a:latin typeface="Arial" panose="020B0604020202020204" pitchFamily="34" charset="0"/>
                <a:cs typeface="Arial" panose="020B0604020202020204" pitchFamily="34" charset="0"/>
              </a:rPr>
              <a:t>Recharge stormwater, imported and RW</a:t>
            </a:r>
          </a:p>
          <a:p>
            <a:pPr marL="342900" indent="-342900">
              <a:buFont typeface="Arial" panose="020B0604020202020204" pitchFamily="34" charset="0"/>
              <a:buChar char="•"/>
            </a:pPr>
            <a:r>
              <a:rPr lang="en-US" sz="2200" b="0" dirty="0">
                <a:solidFill>
                  <a:schemeClr val="tx1"/>
                </a:solidFill>
                <a:effectLst/>
                <a:latin typeface="Arial" panose="020B0604020202020204" pitchFamily="34" charset="0"/>
                <a:cs typeface="Arial" panose="020B0604020202020204" pitchFamily="34" charset="0"/>
              </a:rPr>
              <a:t>21 recharge basins</a:t>
            </a:r>
          </a:p>
          <a:p>
            <a:pPr marL="342900" indent="-342900">
              <a:buFont typeface="Arial" panose="020B0604020202020204" pitchFamily="34" charset="0"/>
              <a:buChar char="•"/>
            </a:pPr>
            <a:r>
              <a:rPr lang="en-US" sz="2200" b="0" dirty="0">
                <a:solidFill>
                  <a:schemeClr val="tx1"/>
                </a:solidFill>
                <a:effectLst/>
                <a:latin typeface="Arial" panose="020B0604020202020204" pitchFamily="34" charset="0"/>
                <a:cs typeface="Arial" panose="020B0604020202020204" pitchFamily="34" charset="0"/>
              </a:rPr>
              <a:t>13 basins permitted for RW recharge</a:t>
            </a:r>
          </a:p>
          <a:p>
            <a:pPr marL="342900" indent="-342900">
              <a:buFont typeface="Arial" panose="020B0604020202020204" pitchFamily="34" charset="0"/>
              <a:buChar char="•"/>
            </a:pPr>
            <a:endParaRPr lang="en-US" sz="2200" b="0" dirty="0">
              <a:solidFill>
                <a:schemeClr val="tx1"/>
              </a:solidFill>
              <a:effectLst/>
              <a:latin typeface="Arial" panose="020B0604020202020204" pitchFamily="34" charset="0"/>
              <a:cs typeface="Arial" panose="020B0604020202020204" pitchFamily="34" charset="0"/>
            </a:endParaRPr>
          </a:p>
          <a:p>
            <a:endParaRPr lang="en-US" sz="2200" b="0" dirty="0">
              <a:solidFill>
                <a:schemeClr val="tx1"/>
              </a:solidFill>
              <a:effectLst/>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8D06BCDC-C639-48F0-94AE-C08DD79E898D}"/>
              </a:ext>
            </a:extLst>
          </p:cNvPr>
          <p:cNvSpPr txBox="1">
            <a:spLocks/>
          </p:cNvSpPr>
          <p:nvPr/>
        </p:nvSpPr>
        <p:spPr>
          <a:xfrm>
            <a:off x="381358" y="342071"/>
            <a:ext cx="10515600" cy="822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Recycled Water System</a:t>
            </a:r>
            <a:endParaRPr lang="en-US" dirty="0"/>
          </a:p>
        </p:txBody>
      </p:sp>
      <p:pic>
        <p:nvPicPr>
          <p:cNvPr id="8" name="Picture 7" descr="Map&#10;&#10;Description automatically generated">
            <a:extLst>
              <a:ext uri="{FF2B5EF4-FFF2-40B4-BE49-F238E27FC236}">
                <a16:creationId xmlns:a16="http://schemas.microsoft.com/office/drawing/2014/main" id="{97CDCAA1-9BD3-43C3-9945-CAAA5BA4603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552843" y="1531298"/>
            <a:ext cx="5639157" cy="4229366"/>
          </a:xfrm>
          <a:prstGeom prst="rect">
            <a:avLst/>
          </a:prstGeom>
        </p:spPr>
      </p:pic>
      <p:sp>
        <p:nvSpPr>
          <p:cNvPr id="2" name="Slide Number Placeholder 1">
            <a:extLst>
              <a:ext uri="{FF2B5EF4-FFF2-40B4-BE49-F238E27FC236}">
                <a16:creationId xmlns:a16="http://schemas.microsoft.com/office/drawing/2014/main" id="{09211999-1B5D-40AC-B1F9-55B08B3711B5}"/>
              </a:ext>
            </a:extLst>
          </p:cNvPr>
          <p:cNvSpPr>
            <a:spLocks noGrp="1"/>
          </p:cNvSpPr>
          <p:nvPr>
            <p:ph type="sldNum" sz="quarter" idx="12"/>
          </p:nvPr>
        </p:nvSpPr>
        <p:spPr/>
        <p:txBody>
          <a:bodyPr/>
          <a:lstStyle/>
          <a:p>
            <a:fld id="{091C804E-01A3-4C34-9F7F-70B3AB5A7868}" type="slidenum">
              <a:rPr lang="en-US" smtClean="0"/>
              <a:t>15</a:t>
            </a:fld>
            <a:endParaRPr lang="en-US"/>
          </a:p>
        </p:txBody>
      </p:sp>
    </p:spTree>
    <p:extLst>
      <p:ext uri="{BB962C8B-B14F-4D97-AF65-F5344CB8AC3E}">
        <p14:creationId xmlns:p14="http://schemas.microsoft.com/office/powerpoint/2010/main" val="323755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1AD0B34B-3C7E-4D73-8499-581023CEB230}"/>
              </a:ext>
            </a:extLst>
          </p:cNvPr>
          <p:cNvGraphicFramePr>
            <a:graphicFrameLocks/>
          </p:cNvGraphicFramePr>
          <p:nvPr>
            <p:extLst>
              <p:ext uri="{D42A27DB-BD31-4B8C-83A1-F6EECF244321}">
                <p14:modId xmlns:p14="http://schemas.microsoft.com/office/powerpoint/2010/main" val="1706830266"/>
              </p:ext>
            </p:extLst>
          </p:nvPr>
        </p:nvGraphicFramePr>
        <p:xfrm>
          <a:off x="5143500" y="1010371"/>
          <a:ext cx="6886204" cy="575555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5EB18B86-CA8F-4374-B89F-5F075703B2C4}"/>
              </a:ext>
            </a:extLst>
          </p:cNvPr>
          <p:cNvSpPr>
            <a:spLocks noGrp="1"/>
          </p:cNvSpPr>
          <p:nvPr>
            <p:ph type="title"/>
          </p:nvPr>
        </p:nvSpPr>
        <p:spPr>
          <a:xfrm>
            <a:off x="288073" y="131759"/>
            <a:ext cx="10972800" cy="1143000"/>
          </a:xfrm>
        </p:spPr>
        <p:txBody>
          <a:bodyPr/>
          <a:lstStyle/>
          <a:p>
            <a:r>
              <a:rPr lang="en-US" dirty="0">
                <a:latin typeface="Arial" panose="020B0604020202020204" pitchFamily="34" charset="0"/>
                <a:cs typeface="Arial" panose="020B0604020202020204" pitchFamily="34" charset="0"/>
              </a:rPr>
              <a:t>Regional Recycled Water Use</a:t>
            </a:r>
          </a:p>
        </p:txBody>
      </p:sp>
      <p:sp>
        <p:nvSpPr>
          <p:cNvPr id="3" name="Slide Number Placeholder 2">
            <a:extLst>
              <a:ext uri="{FF2B5EF4-FFF2-40B4-BE49-F238E27FC236}">
                <a16:creationId xmlns:a16="http://schemas.microsoft.com/office/drawing/2014/main" id="{9409BC68-0B2D-4930-A296-AC713AB9CB33}"/>
              </a:ext>
            </a:extLst>
          </p:cNvPr>
          <p:cNvSpPr>
            <a:spLocks noGrp="1"/>
          </p:cNvSpPr>
          <p:nvPr>
            <p:ph type="sldNum" sz="quarter" idx="10"/>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fld id="{60E879C5-AE8C-412A-8AA2-F61684EAF3C7}" type="slidenum">
              <a:rPr kumimoji="0" lang="en-US" sz="1200" b="0" i="0" u="none" strike="noStrike" kern="1200" cap="none" spc="0" normalizeH="0" baseline="0" noProof="0" smtClean="0">
                <a:ln>
                  <a:noFill/>
                </a:ln>
                <a:solidFill>
                  <a:srgbClr val="1F497D">
                    <a:tint val="75000"/>
                  </a:srgbClr>
                </a:solidFill>
                <a:effectLst/>
                <a:uLnTx/>
                <a:uFillTx/>
                <a:latin typeface="Arial" panose="020B0604020202020204" pitchFamily="34" charset="0"/>
                <a:ea typeface="+mn-ea"/>
                <a:cs typeface="Arial" panose="020B0604020202020204" pitchFamily="34" charset="0"/>
              </a:rPr>
              <a:pPr marL="0" marR="0" lvl="0" indent="0"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1F497D">
                  <a:tint val="75000"/>
                </a:srgbClr>
              </a:solidFill>
              <a:effectLst/>
              <a:uLnTx/>
              <a:uFillTx/>
              <a:latin typeface="Arial" panose="020B0604020202020204" pitchFamily="34" charset="0"/>
              <a:ea typeface="+mn-ea"/>
              <a:cs typeface="Arial" panose="020B0604020202020204" pitchFamily="34" charset="0"/>
            </a:endParaRPr>
          </a:p>
        </p:txBody>
      </p:sp>
      <p:sp>
        <p:nvSpPr>
          <p:cNvPr id="10" name="Content Placeholder 1">
            <a:extLst>
              <a:ext uri="{FF2B5EF4-FFF2-40B4-BE49-F238E27FC236}">
                <a16:creationId xmlns:a16="http://schemas.microsoft.com/office/drawing/2014/main" id="{4DCED62A-80CF-4FEE-9378-76A8E5948EEC}"/>
              </a:ext>
            </a:extLst>
          </p:cNvPr>
          <p:cNvSpPr txBox="1">
            <a:spLocks/>
          </p:cNvSpPr>
          <p:nvPr/>
        </p:nvSpPr>
        <p:spPr>
          <a:xfrm>
            <a:off x="162296" y="1541519"/>
            <a:ext cx="5152654" cy="4419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200" dirty="0">
                <a:solidFill>
                  <a:srgbClr val="000000"/>
                </a:solidFill>
                <a:latin typeface="Arial" panose="020B0604020202020204" pitchFamily="34" charset="0"/>
                <a:cs typeface="Arial" panose="020B0604020202020204" pitchFamily="34" charset="0"/>
              </a:rPr>
              <a:t>RW use began increasing in the 1990’s as the regional distribution system began to expand</a:t>
            </a:r>
          </a:p>
          <a:p>
            <a:pPr>
              <a:spcAft>
                <a:spcPts val="600"/>
              </a:spcAft>
            </a:pPr>
            <a:r>
              <a:rPr lang="en-US" sz="2200" dirty="0">
                <a:solidFill>
                  <a:srgbClr val="000000"/>
                </a:solidFill>
                <a:latin typeface="Arial" panose="020B0604020202020204" pitchFamily="34" charset="0"/>
                <a:cs typeface="Arial" panose="020B0604020202020204" pitchFamily="34" charset="0"/>
              </a:rPr>
              <a:t>2010 marked the first significant jump in recharge of recycled water</a:t>
            </a:r>
          </a:p>
          <a:p>
            <a:pPr>
              <a:spcAft>
                <a:spcPts val="600"/>
              </a:spcAft>
            </a:pPr>
            <a:r>
              <a:rPr lang="en-US" sz="2200" dirty="0">
                <a:solidFill>
                  <a:srgbClr val="000000"/>
                </a:solidFill>
                <a:latin typeface="Arial" panose="020B0604020202020204" pitchFamily="34" charset="0"/>
                <a:cs typeface="Arial" panose="020B0604020202020204" pitchFamily="34" charset="0"/>
              </a:rPr>
              <a:t>Recently experiencing a decrease in direct use, with an increase in RW recharged</a:t>
            </a:r>
          </a:p>
          <a:p>
            <a:pPr>
              <a:spcAft>
                <a:spcPts val="600"/>
              </a:spcAft>
            </a:pPr>
            <a:r>
              <a:rPr lang="en-US" sz="2200" dirty="0">
                <a:solidFill>
                  <a:srgbClr val="000000"/>
                </a:solidFill>
                <a:latin typeface="Arial" panose="020B0604020202020204" pitchFamily="34" charset="0"/>
                <a:cs typeface="Arial" panose="020B0604020202020204" pitchFamily="34" charset="0"/>
              </a:rPr>
              <a:t>FY2020/21 is forecasting record RW groundwater recharge with recent facility upgrades</a:t>
            </a:r>
          </a:p>
          <a:p>
            <a:pPr>
              <a:spcAft>
                <a:spcPts val="600"/>
              </a:spcAft>
            </a:pPr>
            <a:endParaRPr lang="en-US" sz="2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954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55637-FD11-463F-8E99-681EA1CF66FD}"/>
              </a:ext>
            </a:extLst>
          </p:cNvPr>
          <p:cNvSpPr>
            <a:spLocks noGrp="1"/>
          </p:cNvSpPr>
          <p:nvPr>
            <p:ph type="title"/>
          </p:nvPr>
        </p:nvSpPr>
        <p:spPr>
          <a:xfrm>
            <a:off x="409937" y="76665"/>
            <a:ext cx="10515600" cy="1031141"/>
          </a:xfrm>
        </p:spPr>
        <p:txBody>
          <a:bodyPr/>
          <a:lstStyle/>
          <a:p>
            <a:r>
              <a:rPr lang="en-US" dirty="0">
                <a:latin typeface="Arial" panose="020B0604020202020204" pitchFamily="34" charset="0"/>
                <a:cs typeface="Arial" panose="020B0604020202020204" pitchFamily="34" charset="0"/>
              </a:rPr>
              <a:t>Groundwater Recharge Program</a:t>
            </a:r>
          </a:p>
        </p:txBody>
      </p:sp>
      <p:sp>
        <p:nvSpPr>
          <p:cNvPr id="3" name="Content Placeholder 2">
            <a:extLst>
              <a:ext uri="{FF2B5EF4-FFF2-40B4-BE49-F238E27FC236}">
                <a16:creationId xmlns:a16="http://schemas.microsoft.com/office/drawing/2014/main" id="{9796CBC6-622D-4FB8-B440-63636AF87A5C}"/>
              </a:ext>
            </a:extLst>
          </p:cNvPr>
          <p:cNvSpPr>
            <a:spLocks noGrp="1"/>
          </p:cNvSpPr>
          <p:nvPr>
            <p:ph idx="1"/>
          </p:nvPr>
        </p:nvSpPr>
        <p:spPr>
          <a:xfrm>
            <a:off x="132594" y="1168051"/>
            <a:ext cx="5309010" cy="4351338"/>
          </a:xfrm>
        </p:spPr>
        <p:txBody>
          <a:bodyPr>
            <a:noAutofit/>
          </a:bodyPr>
          <a:lstStyle/>
          <a:p>
            <a:r>
              <a:rPr lang="en-US" sz="2000" dirty="0">
                <a:latin typeface="Arial" panose="020B0604020202020204" pitchFamily="34" charset="0"/>
                <a:cs typeface="Arial" panose="020B0604020202020204" pitchFamily="34" charset="0"/>
              </a:rPr>
              <a:t>Regional hands-on program:</a:t>
            </a:r>
          </a:p>
          <a:p>
            <a:pPr lvl="1"/>
            <a:r>
              <a:rPr lang="en-US" sz="1900" dirty="0">
                <a:latin typeface="Arial" panose="020B0604020202020204" pitchFamily="34" charset="0"/>
                <a:cs typeface="Arial" panose="020B0604020202020204" pitchFamily="34" charset="0"/>
              </a:rPr>
              <a:t>Multi-agency and multi-year planning and cooperation</a:t>
            </a:r>
          </a:p>
          <a:p>
            <a:pPr lvl="1"/>
            <a:r>
              <a:rPr lang="en-US" sz="1900" dirty="0">
                <a:latin typeface="Arial" panose="020B0604020202020204" pitchFamily="34" charset="0"/>
                <a:cs typeface="Arial" panose="020B0604020202020204" pitchFamily="34" charset="0"/>
              </a:rPr>
              <a:t>Interagency flexibility: dry-year yield program (conjunctive use), agency transfers</a:t>
            </a:r>
          </a:p>
          <a:p>
            <a:pPr lvl="1"/>
            <a:r>
              <a:rPr lang="en-US" sz="1900" dirty="0">
                <a:latin typeface="Arial" panose="020B0604020202020204" pitchFamily="34" charset="0"/>
                <a:cs typeface="Arial" panose="020B0604020202020204" pitchFamily="34" charset="0"/>
              </a:rPr>
              <a:t>Proactive management</a:t>
            </a:r>
          </a:p>
          <a:p>
            <a:pPr lvl="1"/>
            <a:r>
              <a:rPr lang="en-US" sz="1900" dirty="0">
                <a:latin typeface="Arial" panose="020B0604020202020204" pitchFamily="34" charset="0"/>
                <a:cs typeface="Arial" panose="020B0604020202020204" pitchFamily="34" charset="0"/>
              </a:rPr>
              <a:t>Monitoring and reporting program</a:t>
            </a:r>
          </a:p>
          <a:p>
            <a:r>
              <a:rPr lang="en-US" sz="2000" dirty="0">
                <a:latin typeface="Arial" panose="020B0604020202020204" pitchFamily="34" charset="0"/>
                <a:cs typeface="Arial" panose="020B0604020202020204" pitchFamily="34" charset="0"/>
              </a:rPr>
              <a:t>Recharging groundwater helps improve:</a:t>
            </a:r>
          </a:p>
          <a:p>
            <a:pPr lvl="1"/>
            <a:r>
              <a:rPr lang="en-US" sz="1900" dirty="0">
                <a:latin typeface="Arial" panose="020B0604020202020204" pitchFamily="34" charset="0"/>
                <a:cs typeface="Arial" panose="020B0604020202020204" pitchFamily="34" charset="0"/>
              </a:rPr>
              <a:t>Surface water by reducing street runoff, sediment and debris load</a:t>
            </a:r>
          </a:p>
          <a:p>
            <a:pPr lvl="1"/>
            <a:r>
              <a:rPr lang="en-US" sz="1900" dirty="0">
                <a:latin typeface="Arial" panose="020B0604020202020204" pitchFamily="34" charset="0"/>
                <a:cs typeface="Arial" panose="020B0604020202020204" pitchFamily="34" charset="0"/>
              </a:rPr>
              <a:t>Groundwater by reducing nitrates and TDS</a:t>
            </a:r>
          </a:p>
          <a:p>
            <a:r>
              <a:rPr lang="en-US" sz="2000" dirty="0">
                <a:latin typeface="Arial" panose="020B0604020202020204" pitchFamily="34" charset="0"/>
                <a:cs typeface="Arial" panose="020B0604020202020204" pitchFamily="34" charset="0"/>
              </a:rPr>
              <a:t>Recharge has been increasingly successful</a:t>
            </a:r>
          </a:p>
          <a:p>
            <a:r>
              <a:rPr lang="en-US" sz="2000" dirty="0">
                <a:latin typeface="Arial" panose="020B0604020202020204" pitchFamily="34" charset="0"/>
                <a:cs typeface="Arial" panose="020B0604020202020204" pitchFamily="34" charset="0"/>
              </a:rPr>
              <a:t>Chino Basin is a model for long-term success in groundwater management</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graphicFrame>
        <p:nvGraphicFramePr>
          <p:cNvPr id="5" name="Chart 4">
            <a:extLst>
              <a:ext uri="{FF2B5EF4-FFF2-40B4-BE49-F238E27FC236}">
                <a16:creationId xmlns:a16="http://schemas.microsoft.com/office/drawing/2014/main" id="{31CADFE5-38B7-43B7-8DCC-2E6A007A9EF7}"/>
              </a:ext>
            </a:extLst>
          </p:cNvPr>
          <p:cNvGraphicFramePr>
            <a:graphicFrameLocks/>
          </p:cNvGraphicFramePr>
          <p:nvPr>
            <p:extLst>
              <p:ext uri="{D42A27DB-BD31-4B8C-83A1-F6EECF244321}">
                <p14:modId xmlns:p14="http://schemas.microsoft.com/office/powerpoint/2010/main" val="3858665398"/>
              </p:ext>
            </p:extLst>
          </p:nvPr>
        </p:nvGraphicFramePr>
        <p:xfrm>
          <a:off x="5441604" y="1205458"/>
          <a:ext cx="6646224" cy="5455772"/>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BA6F3D1C-1FF5-4BA5-847D-8F0DB2D18EF5}"/>
              </a:ext>
            </a:extLst>
          </p:cNvPr>
          <p:cNvSpPr>
            <a:spLocks noGrp="1"/>
          </p:cNvSpPr>
          <p:nvPr>
            <p:ph type="sldNum" sz="quarter" idx="12"/>
          </p:nvPr>
        </p:nvSpPr>
        <p:spPr/>
        <p:txBody>
          <a:bodyPr/>
          <a:lstStyle/>
          <a:p>
            <a:fld id="{091C804E-01A3-4C34-9F7F-70B3AB5A7868}" type="slidenum">
              <a:rPr lang="en-US" smtClean="0"/>
              <a:t>17</a:t>
            </a:fld>
            <a:endParaRPr lang="en-US" dirty="0"/>
          </a:p>
        </p:txBody>
      </p:sp>
    </p:spTree>
    <p:extLst>
      <p:ext uri="{BB962C8B-B14F-4D97-AF65-F5344CB8AC3E}">
        <p14:creationId xmlns:p14="http://schemas.microsoft.com/office/powerpoint/2010/main" val="139628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D201B-ED0C-4DA3-87CE-3F4E3D3C3AE5}"/>
              </a:ext>
            </a:extLst>
          </p:cNvPr>
          <p:cNvSpPr>
            <a:spLocks noGrp="1"/>
          </p:cNvSpPr>
          <p:nvPr>
            <p:ph type="title"/>
          </p:nvPr>
        </p:nvSpPr>
        <p:spPr>
          <a:xfrm>
            <a:off x="410369" y="274637"/>
            <a:ext cx="10515600" cy="1030056"/>
          </a:xfrm>
        </p:spPr>
        <p:txBody>
          <a:bodyPr/>
          <a:lstStyle/>
          <a:p>
            <a:r>
              <a:rPr lang="en-US" dirty="0">
                <a:latin typeface="Arial" panose="020B0604020202020204" pitchFamily="34" charset="0"/>
                <a:cs typeface="Arial" panose="020B0604020202020204" pitchFamily="34" charset="0"/>
              </a:rPr>
              <a:t>Regional Water Supplies</a:t>
            </a:r>
          </a:p>
        </p:txBody>
      </p:sp>
      <p:sp>
        <p:nvSpPr>
          <p:cNvPr id="4" name="Content Placeholder 1">
            <a:extLst>
              <a:ext uri="{FF2B5EF4-FFF2-40B4-BE49-F238E27FC236}">
                <a16:creationId xmlns:a16="http://schemas.microsoft.com/office/drawing/2014/main" id="{05DA00B2-DCDF-455C-A459-0D772E6FD34D}"/>
              </a:ext>
            </a:extLst>
          </p:cNvPr>
          <p:cNvSpPr txBox="1">
            <a:spLocks/>
          </p:cNvSpPr>
          <p:nvPr/>
        </p:nvSpPr>
        <p:spPr>
          <a:xfrm>
            <a:off x="410369" y="1600200"/>
            <a:ext cx="7408862" cy="4419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pPr>
            <a:r>
              <a:rPr lang="en-US" sz="2200" dirty="0">
                <a:latin typeface="Arial" panose="020B0604020202020204" pitchFamily="34" charset="0"/>
                <a:cs typeface="Arial" panose="020B0604020202020204" pitchFamily="34" charset="0"/>
              </a:rPr>
              <a:t>Regional water supplies includes both local and imported sources to meet demands</a:t>
            </a:r>
          </a:p>
          <a:p>
            <a:pPr>
              <a:spcBef>
                <a:spcPts val="600"/>
              </a:spcBef>
              <a:spcAft>
                <a:spcPts val="600"/>
              </a:spcAft>
            </a:pPr>
            <a:r>
              <a:rPr lang="en-US" sz="2200" dirty="0">
                <a:latin typeface="Arial" panose="020B0604020202020204" pitchFamily="34" charset="0"/>
                <a:cs typeface="Arial" panose="020B0604020202020204" pitchFamily="34" charset="0"/>
              </a:rPr>
              <a:t>Local sources:</a:t>
            </a:r>
          </a:p>
          <a:p>
            <a:pPr lvl="1">
              <a:spcBef>
                <a:spcPts val="600"/>
              </a:spcBef>
              <a:spcAft>
                <a:spcPts val="600"/>
              </a:spcAft>
            </a:pPr>
            <a:r>
              <a:rPr lang="en-US" sz="2200" dirty="0">
                <a:latin typeface="Arial" panose="020B0604020202020204" pitchFamily="34" charset="0"/>
                <a:cs typeface="Arial" panose="020B0604020202020204" pitchFamily="34" charset="0"/>
              </a:rPr>
              <a:t>Surface water</a:t>
            </a:r>
          </a:p>
          <a:p>
            <a:pPr lvl="1">
              <a:spcBef>
                <a:spcPts val="600"/>
              </a:spcBef>
              <a:spcAft>
                <a:spcPts val="600"/>
              </a:spcAft>
            </a:pPr>
            <a:r>
              <a:rPr lang="en-US" sz="2200" dirty="0">
                <a:latin typeface="Arial" panose="020B0604020202020204" pitchFamily="34" charset="0"/>
                <a:cs typeface="Arial" panose="020B0604020202020204" pitchFamily="34" charset="0"/>
              </a:rPr>
              <a:t>Groundwater</a:t>
            </a:r>
          </a:p>
          <a:p>
            <a:pPr lvl="1">
              <a:spcBef>
                <a:spcPts val="600"/>
              </a:spcBef>
              <a:spcAft>
                <a:spcPts val="600"/>
              </a:spcAft>
            </a:pPr>
            <a:r>
              <a:rPr lang="en-US" sz="2200" dirty="0">
                <a:latin typeface="Arial" panose="020B0604020202020204" pitchFamily="34" charset="0"/>
                <a:cs typeface="Arial" panose="020B0604020202020204" pitchFamily="34" charset="0"/>
              </a:rPr>
              <a:t>Desalinated water </a:t>
            </a:r>
          </a:p>
          <a:p>
            <a:pPr lvl="1">
              <a:spcBef>
                <a:spcPts val="600"/>
              </a:spcBef>
              <a:spcAft>
                <a:spcPts val="600"/>
              </a:spcAft>
            </a:pPr>
            <a:r>
              <a:rPr lang="en-US" sz="2200" dirty="0">
                <a:latin typeface="Arial" panose="020B0604020202020204" pitchFamily="34" charset="0"/>
                <a:cs typeface="Arial" panose="020B0604020202020204" pitchFamily="34" charset="0"/>
              </a:rPr>
              <a:t>Recycled water </a:t>
            </a:r>
          </a:p>
          <a:p>
            <a:pPr>
              <a:spcBef>
                <a:spcPts val="600"/>
              </a:spcBef>
              <a:spcAft>
                <a:spcPts val="600"/>
              </a:spcAft>
            </a:pPr>
            <a:r>
              <a:rPr lang="en-US" sz="2200" dirty="0">
                <a:latin typeface="Arial" panose="020B0604020202020204" pitchFamily="34" charset="0"/>
                <a:cs typeface="Arial" panose="020B0604020202020204" pitchFamily="34" charset="0"/>
              </a:rPr>
              <a:t>Imported sources:</a:t>
            </a:r>
          </a:p>
          <a:p>
            <a:pPr lvl="1">
              <a:spcBef>
                <a:spcPts val="600"/>
              </a:spcBef>
              <a:spcAft>
                <a:spcPts val="600"/>
              </a:spcAft>
            </a:pPr>
            <a:r>
              <a:rPr lang="en-US" sz="2200" dirty="0">
                <a:latin typeface="Arial" panose="020B0604020202020204" pitchFamily="34" charset="0"/>
                <a:cs typeface="Arial" panose="020B0604020202020204" pitchFamily="34" charset="0"/>
              </a:rPr>
              <a:t>State Water Project</a:t>
            </a:r>
          </a:p>
        </p:txBody>
      </p:sp>
      <p:pic>
        <p:nvPicPr>
          <p:cNvPr id="5" name="Picture 4">
            <a:extLst>
              <a:ext uri="{FF2B5EF4-FFF2-40B4-BE49-F238E27FC236}">
                <a16:creationId xmlns:a16="http://schemas.microsoft.com/office/drawing/2014/main" id="{743CE8F9-D9B5-4080-B7CA-931BFA407CFF}"/>
              </a:ext>
            </a:extLst>
          </p:cNvPr>
          <p:cNvPicPr>
            <a:picLocks noChangeAspect="1"/>
          </p:cNvPicPr>
          <p:nvPr/>
        </p:nvPicPr>
        <p:blipFill>
          <a:blip r:embed="rId3"/>
          <a:stretch>
            <a:fillRect/>
          </a:stretch>
        </p:blipFill>
        <p:spPr>
          <a:xfrm>
            <a:off x="5058788" y="2407568"/>
            <a:ext cx="6722843" cy="4175795"/>
          </a:xfrm>
          <a:prstGeom prst="roundRect">
            <a:avLst>
              <a:gd name="adj" fmla="val 8594"/>
            </a:avLst>
          </a:prstGeom>
          <a:solidFill>
            <a:srgbClr val="FFFFFF">
              <a:shade val="85000"/>
            </a:srgbClr>
          </a:solidFill>
          <a:ln>
            <a:noFill/>
          </a:ln>
          <a:effectLst>
            <a:reflection blurRad="12700" stA="18000" endPos="28000" dist="5000" dir="5400000" sy="-100000" algn="bl" rotWithShape="0"/>
          </a:effectLst>
        </p:spPr>
      </p:pic>
      <p:sp>
        <p:nvSpPr>
          <p:cNvPr id="3" name="Slide Number Placeholder 2">
            <a:extLst>
              <a:ext uri="{FF2B5EF4-FFF2-40B4-BE49-F238E27FC236}">
                <a16:creationId xmlns:a16="http://schemas.microsoft.com/office/drawing/2014/main" id="{1D7EBF4B-A441-4F2F-8B9E-3119E9E36053}"/>
              </a:ext>
            </a:extLst>
          </p:cNvPr>
          <p:cNvSpPr>
            <a:spLocks noGrp="1"/>
          </p:cNvSpPr>
          <p:nvPr>
            <p:ph type="sldNum" sz="quarter" idx="12"/>
          </p:nvPr>
        </p:nvSpPr>
        <p:spPr>
          <a:xfrm>
            <a:off x="9279673" y="6400800"/>
            <a:ext cx="2743200" cy="365125"/>
          </a:xfrm>
        </p:spPr>
        <p:txBody>
          <a:bodyPr/>
          <a:lstStyle/>
          <a:p>
            <a:fld id="{091C804E-01A3-4C34-9F7F-70B3AB5A7868}" type="slidenum">
              <a:rPr lang="en-US" smtClean="0"/>
              <a:t>18</a:t>
            </a:fld>
            <a:endParaRPr lang="en-US" dirty="0"/>
          </a:p>
        </p:txBody>
      </p:sp>
    </p:spTree>
    <p:extLst>
      <p:ext uri="{BB962C8B-B14F-4D97-AF65-F5344CB8AC3E}">
        <p14:creationId xmlns:p14="http://schemas.microsoft.com/office/powerpoint/2010/main" val="16897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756513-056C-41AA-80F6-1281DDE1796E}"/>
              </a:ext>
            </a:extLst>
          </p:cNvPr>
          <p:cNvSpPr/>
          <p:nvPr/>
        </p:nvSpPr>
        <p:spPr>
          <a:xfrm>
            <a:off x="6248401" y="1447801"/>
            <a:ext cx="5715000" cy="4316186"/>
          </a:xfrm>
          <a:prstGeom prst="rect">
            <a:avLst/>
          </a:prstGeom>
          <a:solidFill>
            <a:schemeClr val="bg1">
              <a:lumMod val="95000"/>
            </a:schemeClr>
          </a:solidFill>
          <a:ln w="3175" cap="flat" cmpd="sng" algn="ctr">
            <a:solidFill>
              <a:srgbClr val="17365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a:ea typeface="+mn-ea"/>
              <a:cs typeface="+mn-cs"/>
            </a:endParaRPr>
          </a:p>
        </p:txBody>
      </p:sp>
      <p:sp>
        <p:nvSpPr>
          <p:cNvPr id="2" name="Title 1">
            <a:extLst>
              <a:ext uri="{FF2B5EF4-FFF2-40B4-BE49-F238E27FC236}">
                <a16:creationId xmlns:a16="http://schemas.microsoft.com/office/drawing/2014/main" id="{2F81B483-ED83-4158-8919-65DFE7D0C349}"/>
              </a:ext>
            </a:extLst>
          </p:cNvPr>
          <p:cNvSpPr>
            <a:spLocks noGrp="1"/>
          </p:cNvSpPr>
          <p:nvPr>
            <p:ph type="title"/>
          </p:nvPr>
        </p:nvSpPr>
        <p:spPr>
          <a:xfrm>
            <a:off x="456235" y="164146"/>
            <a:ext cx="10515600" cy="1325563"/>
          </a:xfrm>
        </p:spPr>
        <p:txBody>
          <a:bodyPr/>
          <a:lstStyle/>
          <a:p>
            <a:r>
              <a:rPr lang="en-US" dirty="0">
                <a:latin typeface="Arial" panose="020B0604020202020204" pitchFamily="34" charset="0"/>
                <a:cs typeface="Arial" panose="020B0604020202020204" pitchFamily="34" charset="0"/>
              </a:rPr>
              <a:t>Recycled Water Reuse</a:t>
            </a:r>
          </a:p>
        </p:txBody>
      </p:sp>
      <p:sp>
        <p:nvSpPr>
          <p:cNvPr id="7" name="Text Placeholder 5">
            <a:extLst>
              <a:ext uri="{FF2B5EF4-FFF2-40B4-BE49-F238E27FC236}">
                <a16:creationId xmlns:a16="http://schemas.microsoft.com/office/drawing/2014/main" id="{6891FAA4-EA70-4CBD-91B9-22C5383EC611}"/>
              </a:ext>
            </a:extLst>
          </p:cNvPr>
          <p:cNvSpPr txBox="1">
            <a:spLocks/>
          </p:cNvSpPr>
          <p:nvPr/>
        </p:nvSpPr>
        <p:spPr>
          <a:xfrm>
            <a:off x="355598" y="1571512"/>
            <a:ext cx="5892803" cy="4068763"/>
          </a:xfrm>
          <a:prstGeom prst="rect">
            <a:avLst/>
          </a:prstGeom>
        </p:spPr>
        <p:txBody>
          <a:bodyPr vert="horz" lIns="91440" tIns="45720" rIns="91440" bIns="45720" rtlCol="0" anchor="ctr">
            <a:normAutofit/>
          </a:bodyPr>
          <a:lstStyle>
            <a:defPPr>
              <a:defRPr lang="en-US"/>
            </a:defPPr>
            <a:lvl1pPr marL="342900" indent="-342900">
              <a:spcBef>
                <a:spcPct val="20000"/>
              </a:spcBef>
              <a:spcAft>
                <a:spcPts val="1200"/>
              </a:spcAft>
              <a:buFont typeface="Arial" pitchFamily="34" charset="0"/>
              <a:buChar char="•"/>
              <a:defRPr sz="1400">
                <a:solidFill>
                  <a:schemeClr val="accent6">
                    <a:lumMod val="50000"/>
                  </a:schemeClr>
                </a:solidFill>
                <a:latin typeface="Arial" panose="020B0604020202020204" pitchFamily="34" charset="0"/>
                <a:cs typeface="Arial" panose="020B0604020202020204" pitchFamily="34" charset="0"/>
              </a:defRPr>
            </a:lvl1pPr>
            <a:lvl2pPr marL="742950" indent="-285750">
              <a:spcBef>
                <a:spcPct val="20000"/>
              </a:spcBef>
              <a:buFont typeface="Arial" pitchFamily="34" charset="0"/>
              <a:buChar char="–"/>
              <a:defRPr sz="2400">
                <a:solidFill>
                  <a:schemeClr val="tx2"/>
                </a:solidFill>
                <a:latin typeface="Arial" panose="020B0604020202020204" pitchFamily="34" charset="0"/>
                <a:cs typeface="Arial" panose="020B0604020202020204" pitchFamily="34" charset="0"/>
              </a:defRPr>
            </a:lvl2pPr>
            <a:lvl3pPr marL="1143000" indent="-228600">
              <a:spcBef>
                <a:spcPct val="20000"/>
              </a:spcBef>
              <a:buFont typeface="Arial" pitchFamily="34" charset="0"/>
              <a:buChar char="•"/>
              <a:defRPr sz="2000">
                <a:solidFill>
                  <a:schemeClr val="accent1"/>
                </a:solidFill>
                <a:latin typeface="Arial" panose="020B0604020202020204" pitchFamily="34" charset="0"/>
                <a:cs typeface="Arial" panose="020B0604020202020204" pitchFamily="34" charset="0"/>
              </a:defRPr>
            </a:lvl3pPr>
            <a:lvl4pPr marL="1600200" indent="-228600">
              <a:spcBef>
                <a:spcPct val="20000"/>
              </a:spcBef>
              <a:buFont typeface="Arial" pitchFamily="34" charset="0"/>
              <a:buChar char="–"/>
              <a:defRPr>
                <a:solidFill>
                  <a:schemeClr val="tx2"/>
                </a:solidFill>
                <a:latin typeface="Arial" panose="020B0604020202020204" pitchFamily="34" charset="0"/>
                <a:cs typeface="Arial" panose="020B0604020202020204" pitchFamily="34" charset="0"/>
              </a:defRPr>
            </a:lvl4pPr>
            <a:lvl5pPr marL="2057400" indent="-228600">
              <a:spcBef>
                <a:spcPct val="20000"/>
              </a:spcBef>
              <a:buFont typeface="Times New Roman" panose="02020603050405020304" pitchFamily="18" charset="0"/>
              <a:buChar char="˃"/>
              <a:defRPr>
                <a:solidFill>
                  <a:schemeClr val="accent1"/>
                </a:solidFill>
                <a:latin typeface="Arial" panose="020B0604020202020204" pitchFamily="34" charset="0"/>
                <a:cs typeface="Arial" panose="020B0604020202020204"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lnSpc>
                <a:spcPct val="90000"/>
              </a:lnSpc>
              <a:defRPr/>
            </a:pPr>
            <a:r>
              <a:rPr lang="en-US" sz="2200" kern="0" dirty="0">
                <a:solidFill>
                  <a:schemeClr val="tx1"/>
                </a:solidFill>
              </a:rPr>
              <a:t>RW is ~15% of the local water supply </a:t>
            </a:r>
          </a:p>
          <a:p>
            <a:pPr lvl="0">
              <a:lnSpc>
                <a:spcPct val="90000"/>
              </a:lnSpc>
              <a:defRPr/>
            </a:pPr>
            <a:r>
              <a:rPr lang="en-US" sz="2200" kern="0" dirty="0">
                <a:solidFill>
                  <a:schemeClr val="tx1"/>
                </a:solidFill>
              </a:rPr>
              <a:t>RW holds a critical role in the long-term water security of the region</a:t>
            </a:r>
          </a:p>
          <a:p>
            <a:pPr>
              <a:lnSpc>
                <a:spcPct val="90000"/>
              </a:lnSpc>
              <a:defRPr/>
            </a:pPr>
            <a:r>
              <a:rPr lang="en-US" sz="2200" kern="0" dirty="0">
                <a:solidFill>
                  <a:schemeClr val="tx1"/>
                </a:solidFill>
              </a:rPr>
              <a:t>Only new major source of water available to meet southern California’s growing water demands</a:t>
            </a:r>
          </a:p>
          <a:p>
            <a:pPr lvl="0">
              <a:lnSpc>
                <a:spcPct val="90000"/>
              </a:lnSpc>
              <a:defRPr/>
            </a:pPr>
            <a:r>
              <a:rPr lang="en-US" sz="2200" kern="0" dirty="0">
                <a:solidFill>
                  <a:schemeClr val="tx1"/>
                </a:solidFill>
              </a:rPr>
              <a:t>Long-term increasing RW salinity trends</a:t>
            </a:r>
          </a:p>
          <a:p>
            <a:pPr marL="342900" marR="0" lvl="0" indent="-342900" defTabSz="914400" eaLnBrk="1" fontAlgn="auto" latinLnBrk="0" hangingPunct="1">
              <a:lnSpc>
                <a:spcPct val="90000"/>
              </a:lnSpc>
              <a:spcBef>
                <a:spcPct val="20000"/>
              </a:spcBef>
              <a:spcAft>
                <a:spcPts val="1200"/>
              </a:spcAft>
              <a:buClrTx/>
              <a:buSzTx/>
              <a:buFont typeface="Arial" pitchFamily="34" charset="0"/>
              <a:buChar char="•"/>
              <a:tabLst/>
              <a:defRPr/>
            </a:pPr>
            <a:r>
              <a:rPr kumimoji="0" lang="en-US" sz="22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Increasing salinity trends pose a risk to the continued use of RW without advanced water purification</a:t>
            </a:r>
          </a:p>
        </p:txBody>
      </p:sp>
      <p:graphicFrame>
        <p:nvGraphicFramePr>
          <p:cNvPr id="10" name="Content Placeholder 8">
            <a:extLst>
              <a:ext uri="{FF2B5EF4-FFF2-40B4-BE49-F238E27FC236}">
                <a16:creationId xmlns:a16="http://schemas.microsoft.com/office/drawing/2014/main" id="{C96955BA-6650-436E-9567-D8DE0B98B73D}"/>
              </a:ext>
            </a:extLst>
          </p:cNvPr>
          <p:cNvGraphicFramePr>
            <a:graphicFrameLocks/>
          </p:cNvGraphicFramePr>
          <p:nvPr>
            <p:extLst>
              <p:ext uri="{D42A27DB-BD31-4B8C-83A1-F6EECF244321}">
                <p14:modId xmlns:p14="http://schemas.microsoft.com/office/powerpoint/2010/main" val="1506098306"/>
              </p:ext>
            </p:extLst>
          </p:nvPr>
        </p:nvGraphicFramePr>
        <p:xfrm>
          <a:off x="6578600" y="1938033"/>
          <a:ext cx="5384800" cy="4068763"/>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21C01DE5-DD3D-4886-8A9A-EAA55483EFA8}"/>
              </a:ext>
            </a:extLst>
          </p:cNvPr>
          <p:cNvSpPr txBox="1"/>
          <p:nvPr/>
        </p:nvSpPr>
        <p:spPr>
          <a:xfrm>
            <a:off x="6985000" y="1489709"/>
            <a:ext cx="4572000" cy="646331"/>
          </a:xfrm>
          <a:prstGeom prst="rect">
            <a:avLst/>
          </a:prstGeom>
          <a:noFill/>
        </p:spPr>
        <p:txBody>
          <a:bodyPr wrap="square" rtlCol="0">
            <a:spAutoFit/>
          </a:bodyPr>
          <a:lstStyle/>
          <a:p>
            <a:pPr algn="ctr"/>
            <a:r>
              <a:rPr lang="en-US" b="1" dirty="0">
                <a:solidFill>
                  <a:srgbClr val="1F497D"/>
                </a:solidFill>
                <a:latin typeface="Arial" panose="020B0604020202020204" pitchFamily="34" charset="0"/>
                <a:cs typeface="Arial" panose="020B0604020202020204" pitchFamily="34" charset="0"/>
              </a:rPr>
              <a:t>IEUA Service Area Water Use Portfolio</a:t>
            </a:r>
          </a:p>
          <a:p>
            <a:pPr algn="ctr"/>
            <a:r>
              <a:rPr lang="en-US" b="1" dirty="0">
                <a:solidFill>
                  <a:srgbClr val="1F497D"/>
                </a:solidFill>
                <a:latin typeface="Arial" panose="020B0604020202020204" pitchFamily="34" charset="0"/>
                <a:cs typeface="Arial" panose="020B0604020202020204" pitchFamily="34" charset="0"/>
              </a:rPr>
              <a:t>FY 2019-20</a:t>
            </a:r>
          </a:p>
        </p:txBody>
      </p:sp>
      <p:sp>
        <p:nvSpPr>
          <p:cNvPr id="3" name="Slide Number Placeholder 2">
            <a:extLst>
              <a:ext uri="{FF2B5EF4-FFF2-40B4-BE49-F238E27FC236}">
                <a16:creationId xmlns:a16="http://schemas.microsoft.com/office/drawing/2014/main" id="{5BBA14FE-9127-4E6B-9936-C7B6BD986861}"/>
              </a:ext>
            </a:extLst>
          </p:cNvPr>
          <p:cNvSpPr>
            <a:spLocks noGrp="1"/>
          </p:cNvSpPr>
          <p:nvPr>
            <p:ph type="sldNum" sz="quarter" idx="12"/>
          </p:nvPr>
        </p:nvSpPr>
        <p:spPr/>
        <p:txBody>
          <a:bodyPr/>
          <a:lstStyle/>
          <a:p>
            <a:fld id="{091C804E-01A3-4C34-9F7F-70B3AB5A7868}" type="slidenum">
              <a:rPr lang="en-US" smtClean="0"/>
              <a:t>19</a:t>
            </a:fld>
            <a:endParaRPr lang="en-US"/>
          </a:p>
        </p:txBody>
      </p:sp>
    </p:spTree>
    <p:extLst>
      <p:ext uri="{BB962C8B-B14F-4D97-AF65-F5344CB8AC3E}">
        <p14:creationId xmlns:p14="http://schemas.microsoft.com/office/powerpoint/2010/main" val="45970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C61E4-2693-446D-A77D-BBB2A2FF1BA4}"/>
              </a:ext>
            </a:extLst>
          </p:cNvPr>
          <p:cNvSpPr>
            <a:spLocks noGrp="1"/>
          </p:cNvSpPr>
          <p:nvPr>
            <p:ph type="title"/>
          </p:nvPr>
        </p:nvSpPr>
        <p:spPr/>
        <p:txBody>
          <a:bodyPr/>
          <a:lstStyle/>
          <a:p>
            <a:r>
              <a:rPr lang="en-US" dirty="0">
                <a:latin typeface="+mn-lt"/>
                <a:cs typeface="Arial" panose="020B0604020202020204" pitchFamily="34" charset="0"/>
              </a:rPr>
              <a:t>Presentation Outline</a:t>
            </a:r>
          </a:p>
        </p:txBody>
      </p:sp>
      <p:sp>
        <p:nvSpPr>
          <p:cNvPr id="3" name="Content Placeholder 2">
            <a:extLst>
              <a:ext uri="{FF2B5EF4-FFF2-40B4-BE49-F238E27FC236}">
                <a16:creationId xmlns:a16="http://schemas.microsoft.com/office/drawing/2014/main" id="{AF275249-17C9-4F4E-A4F0-48AEEECBCC70}"/>
              </a:ext>
            </a:extLst>
          </p:cNvPr>
          <p:cNvSpPr>
            <a:spLocks noGrp="1"/>
          </p:cNvSpPr>
          <p:nvPr>
            <p:ph idx="1"/>
          </p:nvPr>
        </p:nvSpPr>
        <p:spPr/>
        <p:txBody>
          <a:bodyPr/>
          <a:lstStyle/>
          <a:p>
            <a:pPr marL="514350" indent="-514350">
              <a:lnSpc>
                <a:spcPct val="150000"/>
              </a:lnSpc>
              <a:buFont typeface="+mj-lt"/>
              <a:buAutoNum type="arabicPeriod"/>
            </a:pPr>
            <a:r>
              <a:rPr lang="en-US" dirty="0"/>
              <a:t>Regional Cooperation to manage salinity through Max Benefit</a:t>
            </a:r>
          </a:p>
          <a:p>
            <a:pPr marL="514350" indent="-514350">
              <a:lnSpc>
                <a:spcPct val="150000"/>
              </a:lnSpc>
              <a:buFont typeface="+mj-lt"/>
              <a:buAutoNum type="arabicPeriod"/>
            </a:pPr>
            <a:r>
              <a:rPr lang="en-US" dirty="0"/>
              <a:t>Regional use of recycled water enabled by Max Benefit</a:t>
            </a:r>
          </a:p>
          <a:p>
            <a:pPr marL="514350" indent="-514350">
              <a:lnSpc>
                <a:spcPct val="150000"/>
              </a:lnSpc>
              <a:buFont typeface="+mj-lt"/>
              <a:buAutoNum type="arabicPeriod"/>
            </a:pPr>
            <a:r>
              <a:rPr lang="en-US" dirty="0"/>
              <a:t>Adaptive regulation for long term regional salinity management</a:t>
            </a:r>
          </a:p>
          <a:p>
            <a:pPr marL="514350" indent="-514350">
              <a:buFont typeface="+mj-lt"/>
              <a:buAutoNum type="arabicPeriod"/>
            </a:pPr>
            <a:endParaRPr lang="en-US" dirty="0"/>
          </a:p>
        </p:txBody>
      </p:sp>
      <p:sp>
        <p:nvSpPr>
          <p:cNvPr id="4" name="Slide Number Placeholder 3">
            <a:extLst>
              <a:ext uri="{FF2B5EF4-FFF2-40B4-BE49-F238E27FC236}">
                <a16:creationId xmlns:a16="http://schemas.microsoft.com/office/drawing/2014/main" id="{AB9BADDC-A37B-41E8-B5A3-6FE875810521}"/>
              </a:ext>
            </a:extLst>
          </p:cNvPr>
          <p:cNvSpPr>
            <a:spLocks noGrp="1"/>
          </p:cNvSpPr>
          <p:nvPr>
            <p:ph type="sldNum" sz="quarter" idx="12"/>
          </p:nvPr>
        </p:nvSpPr>
        <p:spPr/>
        <p:txBody>
          <a:bodyPr/>
          <a:lstStyle/>
          <a:p>
            <a:fld id="{091C804E-01A3-4C34-9F7F-70B3AB5A7868}" type="slidenum">
              <a:rPr lang="en-US" smtClean="0"/>
              <a:t>2</a:t>
            </a:fld>
            <a:endParaRPr lang="en-US"/>
          </a:p>
        </p:txBody>
      </p:sp>
      <p:pic>
        <p:nvPicPr>
          <p:cNvPr id="5" name="Audio 4">
            <a:hlinkClick r:id="" action="ppaction://media"/>
            <a:extLst>
              <a:ext uri="{FF2B5EF4-FFF2-40B4-BE49-F238E27FC236}">
                <a16:creationId xmlns:a16="http://schemas.microsoft.com/office/drawing/2014/main" id="{71AF517F-B243-4520-9400-410BD57439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21437826"/>
      </p:ext>
    </p:extLst>
  </p:cSld>
  <p:clrMapOvr>
    <a:masterClrMapping/>
  </p:clrMapOvr>
  <mc:AlternateContent xmlns:mc="http://schemas.openxmlformats.org/markup-compatibility/2006">
    <mc:Choice xmlns:p14="http://schemas.microsoft.com/office/powerpoint/2010/main" Requires="p14">
      <p:transition spd="med" p14:dur="700" advTm="24212">
        <p:fade/>
      </p:transition>
    </mc:Choice>
    <mc:Fallback>
      <p:transition spd="med" advTm="242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87D9D-9E46-4399-8069-F5EF16A374D2}"/>
              </a:ext>
            </a:extLst>
          </p:cNvPr>
          <p:cNvSpPr>
            <a:spLocks noGrp="1"/>
          </p:cNvSpPr>
          <p:nvPr>
            <p:ph type="title"/>
          </p:nvPr>
        </p:nvSpPr>
        <p:spPr/>
        <p:txBody>
          <a:bodyPr>
            <a:normAutofit/>
          </a:bodyPr>
          <a:lstStyle/>
          <a:p>
            <a:r>
              <a:rPr lang="en-US" dirty="0"/>
              <a:t>Adaptive regulation for long term regional salinity management</a:t>
            </a:r>
            <a:br>
              <a:rPr lang="en-US" dirty="0"/>
            </a:br>
            <a:endParaRPr lang="en-US" dirty="0"/>
          </a:p>
        </p:txBody>
      </p:sp>
      <p:sp>
        <p:nvSpPr>
          <p:cNvPr id="3" name="Text Placeholder 2">
            <a:extLst>
              <a:ext uri="{FF2B5EF4-FFF2-40B4-BE49-F238E27FC236}">
                <a16:creationId xmlns:a16="http://schemas.microsoft.com/office/drawing/2014/main" id="{DC960190-C3B5-4D36-8295-4C2B68F9328E}"/>
              </a:ext>
            </a:extLst>
          </p:cNvPr>
          <p:cNvSpPr>
            <a:spLocks noGrp="1"/>
          </p:cNvSpPr>
          <p:nvPr>
            <p:ph type="body" idx="1"/>
          </p:nvPr>
        </p:nvSpPr>
        <p:spPr/>
        <p:txBody>
          <a:bodyPr/>
          <a:lstStyle/>
          <a:p>
            <a:r>
              <a:rPr lang="en-US" dirty="0"/>
              <a:t>By: Shivaji Deshmukh</a:t>
            </a:r>
          </a:p>
        </p:txBody>
      </p:sp>
      <p:sp>
        <p:nvSpPr>
          <p:cNvPr id="4" name="Slide Number Placeholder 3">
            <a:extLst>
              <a:ext uri="{FF2B5EF4-FFF2-40B4-BE49-F238E27FC236}">
                <a16:creationId xmlns:a16="http://schemas.microsoft.com/office/drawing/2014/main" id="{634B7A89-4963-48C7-8D03-867C8B12A16B}"/>
              </a:ext>
            </a:extLst>
          </p:cNvPr>
          <p:cNvSpPr>
            <a:spLocks noGrp="1"/>
          </p:cNvSpPr>
          <p:nvPr>
            <p:ph type="sldNum" sz="quarter" idx="12"/>
          </p:nvPr>
        </p:nvSpPr>
        <p:spPr/>
        <p:txBody>
          <a:bodyPr/>
          <a:lstStyle/>
          <a:p>
            <a:fld id="{091C804E-01A3-4C34-9F7F-70B3AB5A7868}" type="slidenum">
              <a:rPr lang="en-US" smtClean="0"/>
              <a:t>20</a:t>
            </a:fld>
            <a:endParaRPr lang="en-US" dirty="0"/>
          </a:p>
        </p:txBody>
      </p:sp>
    </p:spTree>
    <p:extLst>
      <p:ext uri="{BB962C8B-B14F-4D97-AF65-F5344CB8AC3E}">
        <p14:creationId xmlns:p14="http://schemas.microsoft.com/office/powerpoint/2010/main" val="273713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8797D9-FF37-40DB-B0D9-756DCD168226}"/>
              </a:ext>
            </a:extLst>
          </p:cNvPr>
          <p:cNvSpPr>
            <a:spLocks noGrp="1"/>
          </p:cNvSpPr>
          <p:nvPr>
            <p:ph type="title"/>
          </p:nvPr>
        </p:nvSpPr>
        <p:spPr>
          <a:xfrm>
            <a:off x="231494" y="22964"/>
            <a:ext cx="10972800" cy="1143000"/>
          </a:xfrm>
        </p:spPr>
        <p:txBody>
          <a:bodyPr vert="horz" lIns="91440" tIns="45720" rIns="91440" bIns="45720" rtlCol="0" anchor="ctr">
            <a:normAutofit/>
          </a:bodyPr>
          <a:lstStyle/>
          <a:p>
            <a:r>
              <a:rPr lang="en-US" spc="-100" dirty="0">
                <a:latin typeface="Arial" panose="020B0604020202020204" pitchFamily="34" charset="0"/>
                <a:cs typeface="Arial" panose="020B0604020202020204" pitchFamily="34" charset="0"/>
              </a:rPr>
              <a:t>Regulatory Requirements</a:t>
            </a:r>
          </a:p>
        </p:txBody>
      </p:sp>
      <p:sp>
        <p:nvSpPr>
          <p:cNvPr id="3" name="Rectangle 2">
            <a:extLst>
              <a:ext uri="{FF2B5EF4-FFF2-40B4-BE49-F238E27FC236}">
                <a16:creationId xmlns:a16="http://schemas.microsoft.com/office/drawing/2014/main" id="{67DD1AB5-0E01-4724-B345-954DC6D4B732}"/>
              </a:ext>
            </a:extLst>
          </p:cNvPr>
          <p:cNvSpPr/>
          <p:nvPr/>
        </p:nvSpPr>
        <p:spPr>
          <a:xfrm>
            <a:off x="348035" y="1203699"/>
            <a:ext cx="5944612" cy="5279442"/>
          </a:xfrm>
          <a:prstGeom prst="rect">
            <a:avLst/>
          </a:prstGeom>
        </p:spPr>
        <p:txBody>
          <a:bodyPr vert="horz" lIns="91440" tIns="45720" rIns="91440" bIns="45720" rtlCol="0">
            <a:noAutofit/>
          </a:bodyPr>
          <a:lstStyle/>
          <a:p>
            <a:pPr>
              <a:lnSpc>
                <a:spcPct val="90000"/>
              </a:lnSpc>
              <a:spcBef>
                <a:spcPct val="20000"/>
              </a:spcBef>
            </a:pPr>
            <a:r>
              <a:rPr lang="en-US" sz="2200" dirty="0">
                <a:latin typeface="Arial" panose="020B0604020202020204" pitchFamily="34" charset="0"/>
                <a:cs typeface="Arial" panose="020B0604020202020204" pitchFamily="34" charset="0"/>
              </a:rPr>
              <a:t>Water, recycled water &amp; wastewater quality management in Chino Basin is governed by:</a:t>
            </a:r>
          </a:p>
          <a:p>
            <a:pPr marL="342900" indent="-342900">
              <a:lnSpc>
                <a:spcPct val="90000"/>
              </a:lnSpc>
              <a:spcBef>
                <a:spcPct val="20000"/>
              </a:spcBef>
              <a:buFont typeface="Arial" panose="020B0604020202020204" pitchFamily="34" charset="0"/>
              <a:buChar char="•"/>
            </a:pPr>
            <a:r>
              <a:rPr lang="en-US" sz="2200" dirty="0">
                <a:latin typeface="Arial" panose="020B0604020202020204" pitchFamily="34" charset="0"/>
                <a:cs typeface="Arial" panose="020B0604020202020204" pitchFamily="34" charset="0"/>
              </a:rPr>
              <a:t>Basin Plan</a:t>
            </a:r>
          </a:p>
          <a:p>
            <a:pPr marL="342900" indent="-342900">
              <a:lnSpc>
                <a:spcPct val="90000"/>
              </a:lnSpc>
              <a:spcBef>
                <a:spcPct val="20000"/>
              </a:spcBef>
              <a:buFont typeface="Arial" panose="020B0604020202020204" pitchFamily="34" charset="0"/>
              <a:buChar char="•"/>
            </a:pPr>
            <a:r>
              <a:rPr lang="en-US" sz="2200" dirty="0">
                <a:latin typeface="Arial" panose="020B0604020202020204" pitchFamily="34" charset="0"/>
                <a:cs typeface="Arial" panose="020B0604020202020204" pitchFamily="34" charset="0"/>
              </a:rPr>
              <a:t>IEUA NPDES Permit</a:t>
            </a:r>
          </a:p>
          <a:p>
            <a:pPr marL="342900" indent="-342900">
              <a:lnSpc>
                <a:spcPct val="90000"/>
              </a:lnSpc>
              <a:spcBef>
                <a:spcPct val="20000"/>
              </a:spcBef>
              <a:buFont typeface="Arial" panose="020B0604020202020204" pitchFamily="34" charset="0"/>
              <a:buChar char="•"/>
            </a:pPr>
            <a:r>
              <a:rPr lang="en-US" sz="2200" dirty="0">
                <a:latin typeface="Arial" panose="020B0604020202020204" pitchFamily="34" charset="0"/>
                <a:cs typeface="Arial" panose="020B0604020202020204" pitchFamily="34" charset="0"/>
              </a:rPr>
              <a:t>GWR Permit </a:t>
            </a:r>
          </a:p>
          <a:p>
            <a:pPr marL="342900" indent="-342900">
              <a:lnSpc>
                <a:spcPct val="90000"/>
              </a:lnSpc>
              <a:spcBef>
                <a:spcPct val="20000"/>
              </a:spcBef>
              <a:buFont typeface="Arial" panose="020B0604020202020204" pitchFamily="34" charset="0"/>
              <a:buChar char="•"/>
            </a:pPr>
            <a:r>
              <a:rPr lang="en-US" sz="2200" dirty="0">
                <a:latin typeface="Arial" panose="020B0604020202020204" pitchFamily="34" charset="0"/>
                <a:cs typeface="Arial" panose="020B0604020202020204" pitchFamily="34" charset="0"/>
              </a:rPr>
              <a:t>2014 Title 22 Groundwater Replenishment Regulations</a:t>
            </a:r>
          </a:p>
          <a:p>
            <a:pPr lvl="1">
              <a:lnSpc>
                <a:spcPct val="90000"/>
              </a:lnSpc>
              <a:spcBef>
                <a:spcPct val="20000"/>
              </a:spcBef>
            </a:pPr>
            <a:endParaRPr lang="en-US" sz="2200" dirty="0">
              <a:latin typeface="Arial" panose="020B0604020202020204" pitchFamily="34" charset="0"/>
              <a:cs typeface="Arial" panose="020B0604020202020204" pitchFamily="34" charset="0"/>
            </a:endParaRPr>
          </a:p>
          <a:p>
            <a:pPr>
              <a:lnSpc>
                <a:spcPct val="90000"/>
              </a:lnSpc>
              <a:spcBef>
                <a:spcPct val="20000"/>
              </a:spcBef>
            </a:pPr>
            <a:r>
              <a:rPr lang="en-US" sz="2200" dirty="0">
                <a:latin typeface="Arial" panose="020B0604020202020204" pitchFamily="34" charset="0"/>
                <a:cs typeface="Arial" panose="020B0604020202020204" pitchFamily="34" charset="0"/>
              </a:rPr>
              <a:t>Regulatory challenges for recycled water:</a:t>
            </a:r>
          </a:p>
          <a:p>
            <a:pPr marL="285750" indent="-285750">
              <a:lnSpc>
                <a:spcPct val="90000"/>
              </a:lnSpc>
              <a:spcBef>
                <a:spcPct val="20000"/>
              </a:spcBef>
              <a:buFont typeface="Arial" panose="020B0604020202020204" pitchFamily="34" charset="0"/>
              <a:buChar char="•"/>
            </a:pPr>
            <a:r>
              <a:rPr lang="en-US" sz="2200" dirty="0">
                <a:latin typeface="Arial" panose="020B0604020202020204" pitchFamily="34" charset="0"/>
                <a:cs typeface="Arial" panose="020B0604020202020204" pitchFamily="34" charset="0"/>
              </a:rPr>
              <a:t>Salinity (TDS)</a:t>
            </a:r>
          </a:p>
          <a:p>
            <a:pPr marL="285750" indent="-285750">
              <a:lnSpc>
                <a:spcPct val="90000"/>
              </a:lnSpc>
              <a:spcBef>
                <a:spcPct val="20000"/>
              </a:spcBef>
              <a:buFont typeface="Arial" panose="020B0604020202020204" pitchFamily="34" charset="0"/>
              <a:buChar char="•"/>
            </a:pPr>
            <a:r>
              <a:rPr lang="en-US" sz="2200" dirty="0">
                <a:latin typeface="Arial" panose="020B0604020202020204" pitchFamily="34" charset="0"/>
                <a:cs typeface="Arial" panose="020B0604020202020204" pitchFamily="34" charset="0"/>
              </a:rPr>
              <a:t>1,2,3-TCP</a:t>
            </a:r>
          </a:p>
          <a:p>
            <a:pPr marL="285750" indent="-285750">
              <a:lnSpc>
                <a:spcPct val="90000"/>
              </a:lnSpc>
              <a:spcBef>
                <a:spcPct val="20000"/>
              </a:spcBef>
              <a:buFont typeface="Arial" panose="020B0604020202020204" pitchFamily="34" charset="0"/>
              <a:buChar char="•"/>
            </a:pPr>
            <a:r>
              <a:rPr lang="en-US" sz="2200" dirty="0">
                <a:latin typeface="Arial" panose="020B0604020202020204" pitchFamily="34" charset="0"/>
                <a:cs typeface="Arial" panose="020B0604020202020204" pitchFamily="34" charset="0"/>
              </a:rPr>
              <a:t>PFAS </a:t>
            </a:r>
          </a:p>
          <a:p>
            <a:pPr marL="285750" indent="-285750">
              <a:lnSpc>
                <a:spcPct val="90000"/>
              </a:lnSpc>
              <a:spcBef>
                <a:spcPct val="20000"/>
              </a:spcBef>
              <a:buFont typeface="Arial" panose="020B0604020202020204" pitchFamily="34" charset="0"/>
              <a:buChar char="•"/>
            </a:pPr>
            <a:r>
              <a:rPr lang="en-US" sz="2200" dirty="0">
                <a:latin typeface="Arial" panose="020B0604020202020204" pitchFamily="34" charset="0"/>
                <a:cs typeface="Arial" panose="020B0604020202020204" pitchFamily="34" charset="0"/>
              </a:rPr>
              <a:t>Microplastics</a:t>
            </a:r>
          </a:p>
          <a:p>
            <a:pPr marL="285750" indent="-285750">
              <a:lnSpc>
                <a:spcPct val="90000"/>
              </a:lnSpc>
              <a:spcBef>
                <a:spcPct val="20000"/>
              </a:spcBef>
              <a:buFont typeface="Arial" panose="020B0604020202020204" pitchFamily="34" charset="0"/>
              <a:buChar char="•"/>
            </a:pPr>
            <a:r>
              <a:rPr lang="en-US" sz="2200" dirty="0">
                <a:latin typeface="Arial" panose="020B0604020202020204" pitchFamily="34" charset="0"/>
                <a:cs typeface="Arial" panose="020B0604020202020204" pitchFamily="34" charset="0"/>
              </a:rPr>
              <a:t>Constituents of Emerging Concerns (CECs)</a:t>
            </a:r>
          </a:p>
        </p:txBody>
      </p:sp>
      <p:sp>
        <p:nvSpPr>
          <p:cNvPr id="2" name="Slide Number Placeholder 1">
            <a:extLst>
              <a:ext uri="{FF2B5EF4-FFF2-40B4-BE49-F238E27FC236}">
                <a16:creationId xmlns:a16="http://schemas.microsoft.com/office/drawing/2014/main" id="{CA888EDD-2A11-4FF2-83E0-98BC1CAE3BFF}"/>
              </a:ext>
            </a:extLst>
          </p:cNvPr>
          <p:cNvSpPr>
            <a:spLocks noGrp="1"/>
          </p:cNvSpPr>
          <p:nvPr>
            <p:ph type="sldNum" sz="quarter" idx="12"/>
          </p:nvPr>
        </p:nvSpPr>
        <p:spPr>
          <a:xfrm>
            <a:off x="9118080" y="6460838"/>
            <a:ext cx="2844800" cy="365125"/>
          </a:xfrm>
        </p:spPr>
        <p:txBody>
          <a:bodyPr vert="horz" lIns="91440" tIns="45720" rIns="91440" bIns="45720" rtlCol="0" anchor="ctr">
            <a:normAutofit/>
          </a:bodyPr>
          <a:lstStyle/>
          <a:p>
            <a:pPr algn="r">
              <a:spcAft>
                <a:spcPts val="600"/>
              </a:spcAft>
            </a:pPr>
            <a:fld id="{8ECE7DCC-B4BB-0947-A1EE-6429402E0052}" type="slidenum">
              <a:rPr lang="en-US" smtClean="0">
                <a:latin typeface="Calibri" panose="020F0502020204030204" pitchFamily="34" charset="0"/>
                <a:cs typeface="Calibri" panose="020F0502020204030204" pitchFamily="34" charset="0"/>
              </a:rPr>
              <a:pPr algn="r">
                <a:spcAft>
                  <a:spcPts val="600"/>
                </a:spcAft>
              </a:pPr>
              <a:t>21</a:t>
            </a:fld>
            <a:endParaRPr lang="en-US"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3BDF8B51-D06B-46EF-8407-0556301690CA}"/>
              </a:ext>
            </a:extLst>
          </p:cNvPr>
          <p:cNvSpPr/>
          <p:nvPr/>
        </p:nvSpPr>
        <p:spPr>
          <a:xfrm>
            <a:off x="6517641" y="1828800"/>
            <a:ext cx="45720" cy="32004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7C2B07F-A0D4-4BB6-90B2-A64972E20CAB}"/>
              </a:ext>
            </a:extLst>
          </p:cNvPr>
          <p:cNvPicPr>
            <a:picLocks noChangeAspect="1"/>
          </p:cNvPicPr>
          <p:nvPr/>
        </p:nvPicPr>
        <p:blipFill>
          <a:blip r:embed="rId3"/>
          <a:stretch>
            <a:fillRect/>
          </a:stretch>
        </p:blipFill>
        <p:spPr>
          <a:xfrm>
            <a:off x="7315200" y="755014"/>
            <a:ext cx="4279492" cy="56457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6547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rge room&#10;&#10;Description generated with high confidence">
            <a:extLst>
              <a:ext uri="{FF2B5EF4-FFF2-40B4-BE49-F238E27FC236}">
                <a16:creationId xmlns:a16="http://schemas.microsoft.com/office/drawing/2014/main" id="{A457E302-E00C-4C27-BD33-847E1E33DE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7935685" y="121878"/>
            <a:ext cx="4038601" cy="6439940"/>
          </a:xfrm>
          <a:prstGeom prst="rect">
            <a:avLst/>
          </a:prstGeom>
          <a:ln>
            <a:noFill/>
          </a:ln>
        </p:spPr>
      </p:pic>
      <p:sp>
        <p:nvSpPr>
          <p:cNvPr id="2" name="Title 1">
            <a:extLst>
              <a:ext uri="{FF2B5EF4-FFF2-40B4-BE49-F238E27FC236}">
                <a16:creationId xmlns:a16="http://schemas.microsoft.com/office/drawing/2014/main" id="{A49D6476-2615-4CAA-A0BD-BD300CCD25A2}"/>
              </a:ext>
            </a:extLst>
          </p:cNvPr>
          <p:cNvSpPr>
            <a:spLocks noGrp="1"/>
          </p:cNvSpPr>
          <p:nvPr>
            <p:ph type="title"/>
          </p:nvPr>
        </p:nvSpPr>
        <p:spPr>
          <a:xfrm>
            <a:off x="217714" y="121878"/>
            <a:ext cx="10515600" cy="1325563"/>
          </a:xfrm>
        </p:spPr>
        <p:txBody>
          <a:bodyPr>
            <a:normAutofit/>
          </a:bodyPr>
          <a:lstStyle/>
          <a:p>
            <a:r>
              <a:rPr lang="en-US" sz="4000" dirty="0">
                <a:latin typeface="Arial" panose="020B0604020202020204" pitchFamily="34" charset="0"/>
                <a:ea typeface="Calibri" panose="020F0502020204030204" pitchFamily="34" charset="0"/>
                <a:cs typeface="Arial" panose="020B0604020202020204" pitchFamily="34" charset="0"/>
              </a:rPr>
              <a:t>Long-Term Salinity Management</a:t>
            </a:r>
            <a:endParaRPr lang="en-US" sz="4000" dirty="0">
              <a:latin typeface="Arial" panose="020B0604020202020204" pitchFamily="34" charset="0"/>
              <a:cs typeface="Arial" panose="020B0604020202020204" pitchFamily="34" charset="0"/>
            </a:endParaRPr>
          </a:p>
        </p:txBody>
      </p:sp>
      <p:sp>
        <p:nvSpPr>
          <p:cNvPr id="4" name="Title 2">
            <a:extLst>
              <a:ext uri="{FF2B5EF4-FFF2-40B4-BE49-F238E27FC236}">
                <a16:creationId xmlns:a16="http://schemas.microsoft.com/office/drawing/2014/main" id="{BD12B0FD-84FB-469A-9F0C-664B005C5D58}"/>
              </a:ext>
            </a:extLst>
          </p:cNvPr>
          <p:cNvSpPr txBox="1">
            <a:spLocks noGrp="1"/>
          </p:cNvSpPr>
          <p:nvPr>
            <p:ph idx="1"/>
          </p:nvPr>
        </p:nvSpPr>
        <p:spPr>
          <a:xfrm>
            <a:off x="217714" y="1469345"/>
            <a:ext cx="7935685" cy="4351338"/>
          </a:xfrm>
          <a:prstGeom prst="rect">
            <a:avLst/>
          </a:prstGeom>
        </p:spPr>
        <p:txBody>
          <a:bodyPr vert="horz" lIns="91440" tIns="45720" rIns="91440" bIns="45720" rtlCol="0">
            <a:noAutofit/>
          </a:bodyPr>
          <a:lstStyle>
            <a:lvl1pPr algn="l" rtl="0" eaLnBrk="1" latinLnBrk="0" hangingPunct="1">
              <a:spcBef>
                <a:spcPct val="0"/>
              </a:spcBef>
              <a:buNone/>
              <a:defRPr kumimoji="0" sz="3075"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0" indent="0">
              <a:lnSpc>
                <a:spcPct val="100000"/>
              </a:lnSpc>
              <a:spcBef>
                <a:spcPts val="0"/>
              </a:spcBef>
            </a:pPr>
            <a:r>
              <a:rPr lang="en-US" sz="2200" b="0" dirty="0">
                <a:solidFill>
                  <a:schemeClr val="tx1"/>
                </a:solidFill>
                <a:effectLst/>
                <a:latin typeface="Arial" panose="020B0604020202020204" pitchFamily="34" charset="0"/>
                <a:cs typeface="Arial" panose="020B0604020202020204" pitchFamily="34" charset="0"/>
              </a:rPr>
              <a:t>Over 15 years of major regional efforts:</a:t>
            </a:r>
          </a:p>
          <a:p>
            <a:pPr lvl="1">
              <a:lnSpc>
                <a:spcPct val="100000"/>
              </a:lnSpc>
              <a:spcBef>
                <a:spcPts val="600"/>
              </a:spcBef>
            </a:pPr>
            <a:r>
              <a:rPr lang="en-US" sz="2000" dirty="0">
                <a:latin typeface="Arial" panose="020B0604020202020204" pitchFamily="34" charset="0"/>
                <a:ea typeface="+mj-ea"/>
                <a:cs typeface="Arial" panose="020B0604020202020204" pitchFamily="34" charset="0"/>
              </a:rPr>
              <a:t>Chino Basin Desalters </a:t>
            </a:r>
          </a:p>
          <a:p>
            <a:pPr lvl="1">
              <a:lnSpc>
                <a:spcPct val="100000"/>
              </a:lnSpc>
              <a:spcBef>
                <a:spcPts val="600"/>
              </a:spcBef>
            </a:pPr>
            <a:r>
              <a:rPr lang="en-US" sz="2000" dirty="0">
                <a:latin typeface="Arial" panose="020B0604020202020204" pitchFamily="34" charset="0"/>
                <a:ea typeface="+mj-ea"/>
                <a:cs typeface="Arial" panose="020B0604020202020204" pitchFamily="34" charset="0"/>
              </a:rPr>
              <a:t>Self-generating water softener use ordinance </a:t>
            </a:r>
          </a:p>
          <a:p>
            <a:pPr lvl="1">
              <a:lnSpc>
                <a:spcPct val="100000"/>
              </a:lnSpc>
              <a:spcBef>
                <a:spcPts val="600"/>
              </a:spcBef>
            </a:pPr>
            <a:r>
              <a:rPr lang="en-US" sz="2000" dirty="0">
                <a:latin typeface="Arial" panose="020B0604020202020204" pitchFamily="34" charset="0"/>
                <a:ea typeface="+mj-ea"/>
                <a:cs typeface="Arial" panose="020B0604020202020204" pitchFamily="34" charset="0"/>
              </a:rPr>
              <a:t>Brine line discharge requirements </a:t>
            </a:r>
          </a:p>
          <a:p>
            <a:pPr lvl="1">
              <a:lnSpc>
                <a:spcPct val="100000"/>
              </a:lnSpc>
              <a:spcBef>
                <a:spcPts val="600"/>
              </a:spcBef>
            </a:pPr>
            <a:r>
              <a:rPr lang="en-US" sz="2000" dirty="0">
                <a:latin typeface="Arial" panose="020B0604020202020204" pitchFamily="34" charset="0"/>
                <a:ea typeface="+mj-ea"/>
                <a:cs typeface="Arial" panose="020B0604020202020204" pitchFamily="34" charset="0"/>
              </a:rPr>
              <a:t>Chemical use optimization in the WWTP </a:t>
            </a:r>
          </a:p>
          <a:p>
            <a:pPr lvl="1">
              <a:lnSpc>
                <a:spcPct val="100000"/>
              </a:lnSpc>
              <a:spcBef>
                <a:spcPts val="600"/>
              </a:spcBef>
            </a:pPr>
            <a:r>
              <a:rPr lang="en-US" sz="2000" dirty="0">
                <a:latin typeface="Arial" panose="020B0604020202020204" pitchFamily="34" charset="0"/>
                <a:ea typeface="+mj-ea"/>
                <a:cs typeface="Arial" panose="020B0604020202020204" pitchFamily="34" charset="0"/>
              </a:rPr>
              <a:t>Securing high quality supplemental water</a:t>
            </a:r>
            <a:endParaRPr lang="en-US" sz="2000" dirty="0">
              <a:latin typeface="Arial" panose="020B0604020202020204" pitchFamily="34" charset="0"/>
              <a:cs typeface="Arial" panose="020B0604020202020204" pitchFamily="34" charset="0"/>
            </a:endParaRPr>
          </a:p>
          <a:p>
            <a:pPr marL="0" indent="0">
              <a:lnSpc>
                <a:spcPct val="100000"/>
              </a:lnSpc>
              <a:spcBef>
                <a:spcPts val="1800"/>
              </a:spcBef>
            </a:pPr>
            <a:r>
              <a:rPr lang="en-US" sz="2200" b="0" dirty="0">
                <a:solidFill>
                  <a:schemeClr val="tx1"/>
                </a:solidFill>
                <a:effectLst/>
                <a:latin typeface="Arial" panose="020B0604020202020204" pitchFamily="34" charset="0"/>
                <a:cs typeface="Arial" panose="020B0604020202020204" pitchFamily="34" charset="0"/>
              </a:rPr>
              <a:t>Challenges with TDS  </a:t>
            </a:r>
          </a:p>
          <a:p>
            <a:pPr lvl="1">
              <a:lnSpc>
                <a:spcPct val="100000"/>
              </a:lnSpc>
              <a:spcBef>
                <a:spcPts val="600"/>
              </a:spcBef>
            </a:pPr>
            <a:r>
              <a:rPr lang="en-US" sz="2000" dirty="0">
                <a:latin typeface="Arial" panose="020B0604020202020204" pitchFamily="34" charset="0"/>
                <a:cs typeface="Arial" panose="020B0604020202020204" pitchFamily="34" charset="0"/>
              </a:rPr>
              <a:t>Maximum Benefit requires a plan for treatment before exceeding limits </a:t>
            </a:r>
          </a:p>
          <a:p>
            <a:pPr lvl="1">
              <a:lnSpc>
                <a:spcPct val="100000"/>
              </a:lnSpc>
              <a:spcBef>
                <a:spcPts val="600"/>
              </a:spcBef>
            </a:pPr>
            <a:r>
              <a:rPr lang="en-US" sz="2000" dirty="0">
                <a:latin typeface="Arial" panose="020B0604020202020204" pitchFamily="34" charset="0"/>
                <a:cs typeface="Arial" panose="020B0604020202020204" pitchFamily="34" charset="0"/>
              </a:rPr>
              <a:t>In 2014/15, RW TDS was within 10 mg/l of the limit</a:t>
            </a:r>
          </a:p>
          <a:p>
            <a:pPr lvl="1">
              <a:lnSpc>
                <a:spcPct val="100000"/>
              </a:lnSpc>
              <a:spcBef>
                <a:spcPts val="600"/>
              </a:spcBef>
            </a:pPr>
            <a:r>
              <a:rPr lang="en-US" sz="2000" dirty="0">
                <a:latin typeface="Arial" panose="020B0604020202020204" pitchFamily="34" charset="0"/>
                <a:cs typeface="Arial" panose="020B0604020202020204" pitchFamily="34" charset="0"/>
              </a:rPr>
              <a:t>Drought, climate change, etc. further exacerbate TDS</a:t>
            </a:r>
          </a:p>
          <a:p>
            <a:pPr lvl="1">
              <a:lnSpc>
                <a:spcPct val="100000"/>
              </a:lnSpc>
              <a:spcBef>
                <a:spcPts val="600"/>
              </a:spcBef>
            </a:pPr>
            <a:r>
              <a:rPr lang="en-US" sz="2000" dirty="0">
                <a:latin typeface="Arial" panose="020B0604020202020204" pitchFamily="34" charset="0"/>
                <a:cs typeface="Arial" panose="020B0604020202020204" pitchFamily="34" charset="0"/>
              </a:rPr>
              <a:t>IEUA and CBWM initiated a salinity management study</a:t>
            </a:r>
          </a:p>
          <a:p>
            <a:pPr>
              <a:lnSpc>
                <a:spcPct val="100000"/>
              </a:lnSpc>
              <a:spcBef>
                <a:spcPts val="0"/>
              </a:spcBef>
            </a:pPr>
            <a:endParaRPr lang="en-US" sz="2875"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2A2B873C-8305-4332-B6D0-F4277DAF5BEC}"/>
              </a:ext>
            </a:extLst>
          </p:cNvPr>
          <p:cNvSpPr>
            <a:spLocks noGrp="1"/>
          </p:cNvSpPr>
          <p:nvPr>
            <p:ph type="sldNum" sz="quarter" idx="12"/>
          </p:nvPr>
        </p:nvSpPr>
        <p:spPr>
          <a:xfrm>
            <a:off x="9136567" y="6515962"/>
            <a:ext cx="2743200" cy="365125"/>
          </a:xfrm>
        </p:spPr>
        <p:txBody>
          <a:bodyPr/>
          <a:lstStyle/>
          <a:p>
            <a:fld id="{091C804E-01A3-4C34-9F7F-70B3AB5A7868}" type="slidenum">
              <a:rPr lang="en-US" smtClean="0"/>
              <a:t>22</a:t>
            </a:fld>
            <a:endParaRPr lang="en-US" dirty="0"/>
          </a:p>
        </p:txBody>
      </p:sp>
    </p:spTree>
    <p:extLst>
      <p:ext uri="{BB962C8B-B14F-4D97-AF65-F5344CB8AC3E}">
        <p14:creationId xmlns:p14="http://schemas.microsoft.com/office/powerpoint/2010/main" val="35635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8DCD4-E183-4292-B7F4-E57C8CB5FB19}"/>
              </a:ext>
            </a:extLst>
          </p:cNvPr>
          <p:cNvSpPr>
            <a:spLocks noGrp="1"/>
          </p:cNvSpPr>
          <p:nvPr>
            <p:ph type="title"/>
          </p:nvPr>
        </p:nvSpPr>
        <p:spPr>
          <a:xfrm>
            <a:off x="225649" y="197843"/>
            <a:ext cx="10515600" cy="995337"/>
          </a:xfrm>
        </p:spPr>
        <p:txBody>
          <a:bodyPr/>
          <a:lstStyle/>
          <a:p>
            <a:r>
              <a:rPr lang="en-US" dirty="0">
                <a:latin typeface="Arial" panose="020B0604020202020204" pitchFamily="34" charset="0"/>
                <a:cs typeface="Arial" panose="020B0604020202020204" pitchFamily="34" charset="0"/>
              </a:rPr>
              <a:t>Adaptive Regulation</a:t>
            </a:r>
          </a:p>
        </p:txBody>
      </p:sp>
      <p:sp>
        <p:nvSpPr>
          <p:cNvPr id="5" name="TextBox 4">
            <a:extLst>
              <a:ext uri="{FF2B5EF4-FFF2-40B4-BE49-F238E27FC236}">
                <a16:creationId xmlns:a16="http://schemas.microsoft.com/office/drawing/2014/main" id="{267D93A0-7029-4F17-A8BF-34533264036D}"/>
              </a:ext>
            </a:extLst>
          </p:cNvPr>
          <p:cNvSpPr txBox="1"/>
          <p:nvPr/>
        </p:nvSpPr>
        <p:spPr>
          <a:xfrm>
            <a:off x="373885" y="1367521"/>
            <a:ext cx="5181600" cy="510909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200" dirty="0">
                <a:latin typeface="Arial" panose="020B0604020202020204" pitchFamily="34" charset="0"/>
                <a:cs typeface="Arial" panose="020B0604020202020204" pitchFamily="34" charset="0"/>
              </a:rPr>
              <a:t>IEUA and CBWM initiated modeling and analysis in coordination with the Regional Water Quality Control Board (RWQCB)</a:t>
            </a:r>
            <a:endParaRPr lang="en-US" sz="2200" b="1" dirty="0">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en-US" sz="2200" dirty="0">
                <a:latin typeface="Arial" panose="020B0604020202020204" pitchFamily="34" charset="0"/>
                <a:cs typeface="Arial" panose="020B0604020202020204" pitchFamily="34" charset="0"/>
              </a:rPr>
              <a:t>Question at hand:</a:t>
            </a:r>
          </a:p>
          <a:p>
            <a:pPr lvl="1">
              <a:spcAft>
                <a:spcPts val="1200"/>
              </a:spcAft>
            </a:pPr>
            <a:r>
              <a:rPr lang="en-US" sz="2200" i="1" dirty="0">
                <a:latin typeface="Arial" panose="020B0604020202020204" pitchFamily="34" charset="0"/>
                <a:cs typeface="Arial" panose="020B0604020202020204" pitchFamily="34" charset="0"/>
              </a:rPr>
              <a:t>What are the impacts to groundwater quality in the Chino Basin if allowed a longer-term averaging period?</a:t>
            </a:r>
          </a:p>
          <a:p>
            <a:pPr marL="285750" indent="-285750">
              <a:spcAft>
                <a:spcPts val="1200"/>
              </a:spcAft>
              <a:buFont typeface="Arial" panose="020B0604020202020204" pitchFamily="34" charset="0"/>
              <a:buChar char="•"/>
            </a:pPr>
            <a:r>
              <a:rPr lang="en-US" sz="2200" dirty="0">
                <a:latin typeface="Arial" panose="020B0604020202020204" pitchFamily="34" charset="0"/>
                <a:cs typeface="Arial" panose="020B0604020202020204" pitchFamily="34" charset="0"/>
              </a:rPr>
              <a:t>Will use the results to define an updated maximum benefit salinity management plan</a:t>
            </a:r>
          </a:p>
          <a:p>
            <a:pPr>
              <a:spcAft>
                <a:spcPts val="1200"/>
              </a:spcAft>
            </a:pPr>
            <a:endParaRPr lang="en-US" sz="2200" dirty="0">
              <a:latin typeface="Arial" panose="020B0604020202020204" pitchFamily="34" charset="0"/>
              <a:cs typeface="Arial" panose="020B0604020202020204" pitchFamily="34" charset="0"/>
            </a:endParaRPr>
          </a:p>
        </p:txBody>
      </p:sp>
      <p:pic>
        <p:nvPicPr>
          <p:cNvPr id="8" name="Content Placeholder 5">
            <a:extLst>
              <a:ext uri="{FF2B5EF4-FFF2-40B4-BE49-F238E27FC236}">
                <a16:creationId xmlns:a16="http://schemas.microsoft.com/office/drawing/2014/main" id="{6A93C6E9-2908-40BA-A470-53A8370CD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815231" y="1345311"/>
            <a:ext cx="6262630" cy="4652063"/>
          </a:xfrm>
          <a:prstGeom prst="rect">
            <a:avLst/>
          </a:prstGeom>
          <a:effectLst>
            <a:outerShdw blurRad="50800" dist="50800" dir="5400000" algn="ctr" rotWithShape="0">
              <a:srgbClr val="000000"/>
            </a:outerShdw>
          </a:effectLst>
        </p:spPr>
      </p:pic>
      <p:pic>
        <p:nvPicPr>
          <p:cNvPr id="9" name="Content Placeholder 5">
            <a:extLst>
              <a:ext uri="{FF2B5EF4-FFF2-40B4-BE49-F238E27FC236}">
                <a16:creationId xmlns:a16="http://schemas.microsoft.com/office/drawing/2014/main" id="{53FF9F46-E7DB-4608-B71B-266C3E3122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028" t="4264" r="5026" b="69322"/>
          <a:stretch/>
        </p:blipFill>
        <p:spPr bwMode="auto">
          <a:xfrm>
            <a:off x="10313043" y="4316595"/>
            <a:ext cx="1764818" cy="1680779"/>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D7AB5A1D-4C6E-49EA-8A3B-7478A78FC405}"/>
              </a:ext>
            </a:extLst>
          </p:cNvPr>
          <p:cNvSpPr>
            <a:spLocks noGrp="1"/>
          </p:cNvSpPr>
          <p:nvPr>
            <p:ph type="sldNum" sz="quarter" idx="12"/>
          </p:nvPr>
        </p:nvSpPr>
        <p:spPr/>
        <p:txBody>
          <a:bodyPr/>
          <a:lstStyle/>
          <a:p>
            <a:fld id="{091C804E-01A3-4C34-9F7F-70B3AB5A7868}" type="slidenum">
              <a:rPr lang="en-US" smtClean="0"/>
              <a:t>23</a:t>
            </a:fld>
            <a:endParaRPr lang="en-US"/>
          </a:p>
        </p:txBody>
      </p:sp>
    </p:spTree>
    <p:extLst>
      <p:ext uri="{BB962C8B-B14F-4D97-AF65-F5344CB8AC3E}">
        <p14:creationId xmlns:p14="http://schemas.microsoft.com/office/powerpoint/2010/main" val="245432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75AC3-6169-467D-A308-DEF0D4F8ABA4}"/>
              </a:ext>
            </a:extLst>
          </p:cNvPr>
          <p:cNvSpPr>
            <a:spLocks noGrp="1"/>
          </p:cNvSpPr>
          <p:nvPr>
            <p:ph type="title"/>
          </p:nvPr>
        </p:nvSpPr>
        <p:spPr>
          <a:xfrm>
            <a:off x="433086" y="319086"/>
            <a:ext cx="10515600" cy="1325563"/>
          </a:xfrm>
        </p:spPr>
        <p:txBody>
          <a:bodyPr/>
          <a:lstStyle/>
          <a:p>
            <a:r>
              <a:rPr lang="en-US" dirty="0">
                <a:latin typeface="Arial" panose="020B0604020202020204" pitchFamily="34" charset="0"/>
                <a:cs typeface="Arial" panose="020B0604020202020204" pitchFamily="34" charset="0"/>
              </a:rPr>
              <a:t>Study Objectives</a:t>
            </a:r>
          </a:p>
        </p:txBody>
      </p:sp>
      <p:sp>
        <p:nvSpPr>
          <p:cNvPr id="5" name="Content Placeholder 1">
            <a:extLst>
              <a:ext uri="{FF2B5EF4-FFF2-40B4-BE49-F238E27FC236}">
                <a16:creationId xmlns:a16="http://schemas.microsoft.com/office/drawing/2014/main" id="{B2B4C7A0-0BBB-4477-842E-09240F7D74F0}"/>
              </a:ext>
            </a:extLst>
          </p:cNvPr>
          <p:cNvSpPr>
            <a:spLocks noGrp="1"/>
          </p:cNvSpPr>
          <p:nvPr>
            <p:ph idx="1"/>
          </p:nvPr>
        </p:nvSpPr>
        <p:spPr>
          <a:xfrm>
            <a:off x="108907" y="1899022"/>
            <a:ext cx="10299700" cy="3687763"/>
          </a:xfrm>
        </p:spPr>
        <p:txBody>
          <a:bodyPr>
            <a:noAutofit/>
          </a:bodyPr>
          <a:lstStyle/>
          <a:p>
            <a:pPr lvl="1">
              <a:spcBef>
                <a:spcPts val="1200"/>
              </a:spcBef>
              <a:spcAft>
                <a:spcPts val="600"/>
              </a:spcAft>
            </a:pPr>
            <a:r>
              <a:rPr lang="en-US" sz="2200" dirty="0">
                <a:latin typeface="Arial" panose="020B0604020202020204" pitchFamily="34" charset="0"/>
                <a:cs typeface="Arial" panose="020B0604020202020204" pitchFamily="34" charset="0"/>
              </a:rPr>
              <a:t>Develop updated modeling for the Chino Basin</a:t>
            </a:r>
          </a:p>
          <a:p>
            <a:pPr lvl="1">
              <a:spcBef>
                <a:spcPts val="1200"/>
              </a:spcBef>
              <a:spcAft>
                <a:spcPts val="600"/>
              </a:spcAft>
            </a:pPr>
            <a:r>
              <a:rPr lang="en-US" sz="2200" dirty="0">
                <a:latin typeface="Arial" panose="020B0604020202020204" pitchFamily="34" charset="0"/>
                <a:cs typeface="Arial" panose="020B0604020202020204" pitchFamily="34" charset="0"/>
              </a:rPr>
              <a:t>Define planning scenarios </a:t>
            </a:r>
          </a:p>
          <a:p>
            <a:pPr lvl="1">
              <a:spcBef>
                <a:spcPts val="1200"/>
              </a:spcBef>
              <a:spcAft>
                <a:spcPts val="600"/>
              </a:spcAft>
            </a:pPr>
            <a:r>
              <a:rPr lang="en-US" sz="2200" dirty="0">
                <a:latin typeface="Arial" panose="020B0604020202020204" pitchFamily="34" charset="0"/>
                <a:cs typeface="Arial" panose="020B0604020202020204" pitchFamily="34" charset="0"/>
              </a:rPr>
              <a:t>Evaluate impacts from climate change</a:t>
            </a:r>
          </a:p>
          <a:p>
            <a:pPr lvl="1">
              <a:spcBef>
                <a:spcPts val="1200"/>
              </a:spcBef>
              <a:spcAft>
                <a:spcPts val="600"/>
              </a:spcAft>
            </a:pPr>
            <a:r>
              <a:rPr lang="en-US" sz="2200" dirty="0">
                <a:latin typeface="Arial" panose="020B0604020202020204" pitchFamily="34" charset="0"/>
                <a:cs typeface="Arial" panose="020B0604020202020204" pitchFamily="34" charset="0"/>
              </a:rPr>
              <a:t>Use updated modeling tools to project the water quality concentrations </a:t>
            </a:r>
          </a:p>
          <a:p>
            <a:pPr lvl="1">
              <a:spcBef>
                <a:spcPts val="1200"/>
              </a:spcBef>
              <a:spcAft>
                <a:spcPts val="600"/>
              </a:spcAft>
            </a:pPr>
            <a:r>
              <a:rPr lang="en-US" sz="2200" dirty="0">
                <a:latin typeface="Arial" panose="020B0604020202020204" pitchFamily="34" charset="0"/>
                <a:cs typeface="Arial" panose="020B0604020202020204" pitchFamily="34" charset="0"/>
              </a:rPr>
              <a:t>Perform antidegradation analysis</a:t>
            </a:r>
          </a:p>
          <a:p>
            <a:pPr lvl="1">
              <a:spcBef>
                <a:spcPts val="1200"/>
              </a:spcBef>
              <a:spcAft>
                <a:spcPts val="600"/>
              </a:spcAft>
            </a:pPr>
            <a:r>
              <a:rPr lang="en-US" sz="2200" dirty="0">
                <a:latin typeface="Arial" panose="020B0604020202020204" pitchFamily="34" charset="0"/>
                <a:cs typeface="Arial" panose="020B0604020202020204" pitchFamily="34" charset="0"/>
              </a:rPr>
              <a:t>Use results to develop and finalize a regulatory compliance strategy</a:t>
            </a:r>
          </a:p>
          <a:p>
            <a:pPr lvl="1">
              <a:spcBef>
                <a:spcPts val="1200"/>
              </a:spcBef>
              <a:spcAft>
                <a:spcPts val="600"/>
              </a:spcAft>
            </a:pPr>
            <a:r>
              <a:rPr lang="en-US" sz="2200" dirty="0">
                <a:latin typeface="Arial" panose="020B0604020202020204" pitchFamily="34" charset="0"/>
                <a:cs typeface="Arial" panose="020B0604020202020204" pitchFamily="34" charset="0"/>
              </a:rPr>
              <a:t>Amend the Basin Plan to incorporate updated requirements</a:t>
            </a:r>
          </a:p>
          <a:p>
            <a:pPr>
              <a:lnSpc>
                <a:spcPct val="150000"/>
              </a:lnSpc>
              <a:spcBef>
                <a:spcPts val="1200"/>
              </a:spcBef>
              <a:spcAft>
                <a:spcPts val="600"/>
              </a:spcAft>
            </a:pPr>
            <a:endParaRPr lang="en-US" sz="2200" dirty="0">
              <a:latin typeface="Arial" panose="020B0604020202020204" pitchFamily="34" charset="0"/>
              <a:cs typeface="Arial" panose="020B0604020202020204" pitchFamily="34" charset="0"/>
            </a:endParaRPr>
          </a:p>
          <a:p>
            <a:pPr>
              <a:lnSpc>
                <a:spcPct val="150000"/>
              </a:lnSpc>
              <a:spcBef>
                <a:spcPts val="1200"/>
              </a:spcBef>
              <a:spcAft>
                <a:spcPts val="600"/>
              </a:spcAft>
            </a:pPr>
            <a:endParaRPr lang="en-US" sz="2200" dirty="0">
              <a:latin typeface="Arial" panose="020B0604020202020204" pitchFamily="34" charset="0"/>
              <a:cs typeface="Arial" panose="020B0604020202020204" pitchFamily="34" charset="0"/>
            </a:endParaRPr>
          </a:p>
          <a:p>
            <a:pPr>
              <a:lnSpc>
                <a:spcPct val="150000"/>
              </a:lnSpc>
              <a:spcBef>
                <a:spcPts val="1200"/>
              </a:spcBef>
              <a:spcAft>
                <a:spcPts val="600"/>
              </a:spcAft>
            </a:pPr>
            <a:endParaRPr lang="en-US" sz="2200" dirty="0">
              <a:latin typeface="Arial" panose="020B0604020202020204" pitchFamily="34" charset="0"/>
              <a:cs typeface="Arial" panose="020B0604020202020204" pitchFamily="34" charset="0"/>
            </a:endParaRPr>
          </a:p>
          <a:p>
            <a:pPr>
              <a:lnSpc>
                <a:spcPct val="150000"/>
              </a:lnSpc>
              <a:spcBef>
                <a:spcPts val="1200"/>
              </a:spcBef>
              <a:spcAft>
                <a:spcPts val="600"/>
              </a:spcAft>
            </a:pPr>
            <a:endParaRPr lang="en-US" sz="2200"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8D72E2CD-B69D-4E33-A873-6F4948D5A752}"/>
              </a:ext>
            </a:extLst>
          </p:cNvPr>
          <p:cNvGrpSpPr/>
          <p:nvPr/>
        </p:nvGrpSpPr>
        <p:grpSpPr>
          <a:xfrm>
            <a:off x="6886937" y="215883"/>
            <a:ext cx="5057259" cy="3036603"/>
            <a:chOff x="9867332" y="748506"/>
            <a:chExt cx="7881937" cy="5030231"/>
          </a:xfrm>
        </p:grpSpPr>
        <p:pic>
          <p:nvPicPr>
            <p:cNvPr id="8" name="Picture 17">
              <a:extLst>
                <a:ext uri="{FF2B5EF4-FFF2-40B4-BE49-F238E27FC236}">
                  <a16:creationId xmlns:a16="http://schemas.microsoft.com/office/drawing/2014/main" id="{115C5580-C047-4524-A9BC-F1B6F2A9A2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7831" y="748506"/>
              <a:ext cx="7691438" cy="4867275"/>
            </a:xfrm>
            <a:prstGeom prst="rect">
              <a:avLst/>
            </a:prstGeom>
            <a:noFill/>
            <a:ln w="9525" algn="ctr">
              <a:solidFill>
                <a:schemeClr val="tx2">
                  <a:lumMod val="75000"/>
                </a:schemeClr>
              </a:solidFill>
              <a:miter lim="800000"/>
              <a:headEnd/>
              <a:tailEnd/>
            </a:ln>
            <a:effectLst>
              <a:outerShdw blurRad="50800" dist="38100" dir="2700000" algn="tl" rotWithShape="0">
                <a:prstClr val="black">
                  <a:alpha val="40000"/>
                </a:prstClr>
              </a:outerShdw>
            </a:effectLst>
          </p:spPr>
        </p:pic>
        <p:grpSp>
          <p:nvGrpSpPr>
            <p:cNvPr id="9" name="Group 8">
              <a:extLst>
                <a:ext uri="{FF2B5EF4-FFF2-40B4-BE49-F238E27FC236}">
                  <a16:creationId xmlns:a16="http://schemas.microsoft.com/office/drawing/2014/main" id="{40756CA2-2B80-4407-83F3-4937577313B7}"/>
                </a:ext>
              </a:extLst>
            </p:cNvPr>
            <p:cNvGrpSpPr/>
            <p:nvPr/>
          </p:nvGrpSpPr>
          <p:grpSpPr>
            <a:xfrm>
              <a:off x="9867332" y="957045"/>
              <a:ext cx="7881937" cy="4821692"/>
              <a:chOff x="5114924" y="1758496"/>
              <a:chExt cx="7881937" cy="4821692"/>
            </a:xfrm>
          </p:grpSpPr>
          <p:pic>
            <p:nvPicPr>
              <p:cNvPr id="10" name="Picture 20">
                <a:extLst>
                  <a:ext uri="{FF2B5EF4-FFF2-40B4-BE49-F238E27FC236}">
                    <a16:creationId xmlns:a16="http://schemas.microsoft.com/office/drawing/2014/main" id="{23070F51-07C2-41B4-887D-835DC6C4DB8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9" b="100000" l="1545" r="98636"/>
                        </a14:imgEffect>
                      </a14:imgLayer>
                    </a14:imgProps>
                  </a:ext>
                  <a:ext uri="{28A0092B-C50C-407E-A947-70E740481C1C}">
                    <a14:useLocalDpi xmlns:a14="http://schemas.microsoft.com/office/drawing/2010/main" val="0"/>
                  </a:ext>
                </a:extLst>
              </a:blip>
              <a:srcRect/>
              <a:stretch>
                <a:fillRect/>
              </a:stretch>
            </p:blipFill>
            <p:spPr bwMode="auto">
              <a:xfrm>
                <a:off x="5114924" y="1758496"/>
                <a:ext cx="7881937" cy="4821692"/>
              </a:xfrm>
              <a:prstGeom prst="rect">
                <a:avLst/>
              </a:prstGeom>
              <a:noFill/>
              <a:ln w="9525" algn="ctr">
                <a:noFill/>
                <a:miter lim="800000"/>
                <a:headEnd/>
                <a:tailEnd/>
              </a:ln>
            </p:spPr>
          </p:pic>
          <p:sp>
            <p:nvSpPr>
              <p:cNvPr id="11" name="TextBox 10">
                <a:extLst>
                  <a:ext uri="{FF2B5EF4-FFF2-40B4-BE49-F238E27FC236}">
                    <a16:creationId xmlns:a16="http://schemas.microsoft.com/office/drawing/2014/main" id="{BB1BCBF8-3089-44BD-82FA-CF96E5F87263}"/>
                  </a:ext>
                </a:extLst>
              </p:cNvPr>
              <p:cNvSpPr txBox="1"/>
              <p:nvPr/>
            </p:nvSpPr>
            <p:spPr>
              <a:xfrm>
                <a:off x="7832586" y="3239663"/>
                <a:ext cx="784189" cy="584775"/>
              </a:xfrm>
              <a:prstGeom prst="rect">
                <a:avLst/>
              </a:prstGeom>
              <a:noFill/>
            </p:spPr>
            <p:txBody>
              <a:bodyPr wrap="none" rtlCol="0">
                <a:spAutoFit/>
              </a:bodyPr>
              <a:lstStyle/>
              <a:p>
                <a:pPr algn="ctr"/>
                <a:r>
                  <a:rPr lang="en-US" sz="1600" b="1" dirty="0">
                    <a:solidFill>
                      <a:schemeClr val="bg1"/>
                    </a:solidFill>
                  </a:rPr>
                  <a:t>CHINO</a:t>
                </a:r>
              </a:p>
              <a:p>
                <a:pPr algn="ctr"/>
                <a:r>
                  <a:rPr lang="en-US" sz="1600" b="1" dirty="0">
                    <a:solidFill>
                      <a:schemeClr val="bg1"/>
                    </a:solidFill>
                  </a:rPr>
                  <a:t>BASIN</a:t>
                </a:r>
              </a:p>
            </p:txBody>
          </p:sp>
        </p:grpSp>
        <p:sp>
          <p:nvSpPr>
            <p:cNvPr id="12" name="Freeform 24">
              <a:extLst>
                <a:ext uri="{FF2B5EF4-FFF2-40B4-BE49-F238E27FC236}">
                  <a16:creationId xmlns:a16="http://schemas.microsoft.com/office/drawing/2014/main" id="{AE979B11-A022-4288-9537-3D3A65D07117}"/>
                </a:ext>
              </a:extLst>
            </p:cNvPr>
            <p:cNvSpPr>
              <a:spLocks/>
            </p:cNvSpPr>
            <p:nvPr/>
          </p:nvSpPr>
          <p:spPr bwMode="auto">
            <a:xfrm>
              <a:off x="10926792" y="2509042"/>
              <a:ext cx="4079278" cy="2661418"/>
            </a:xfrm>
            <a:custGeom>
              <a:avLst/>
              <a:gdLst>
                <a:gd name="T0" fmla="*/ 0 w 2574"/>
                <a:gd name="T1" fmla="*/ 2147483647 h 1720"/>
                <a:gd name="T2" fmla="*/ 2147483647 w 2574"/>
                <a:gd name="T3" fmla="*/ 2147483647 h 1720"/>
                <a:gd name="T4" fmla="*/ 2147483647 w 2574"/>
                <a:gd name="T5" fmla="*/ 2147483647 h 1720"/>
                <a:gd name="T6" fmla="*/ 2147483647 w 2574"/>
                <a:gd name="T7" fmla="*/ 2147483647 h 1720"/>
                <a:gd name="T8" fmla="*/ 2147483647 w 2574"/>
                <a:gd name="T9" fmla="*/ 2147483647 h 1720"/>
                <a:gd name="T10" fmla="*/ 2147483647 w 2574"/>
                <a:gd name="T11" fmla="*/ 2147483647 h 1720"/>
                <a:gd name="T12" fmla="*/ 2147483647 w 2574"/>
                <a:gd name="T13" fmla="*/ 2147483647 h 1720"/>
                <a:gd name="T14" fmla="*/ 2147483647 w 2574"/>
                <a:gd name="T15" fmla="*/ 2147483647 h 1720"/>
                <a:gd name="T16" fmla="*/ 2147483647 w 2574"/>
                <a:gd name="T17" fmla="*/ 2147483647 h 1720"/>
                <a:gd name="T18" fmla="*/ 2147483647 w 2574"/>
                <a:gd name="T19" fmla="*/ 2147483647 h 1720"/>
                <a:gd name="T20" fmla="*/ 2147483647 w 2574"/>
                <a:gd name="T21" fmla="*/ 2147483647 h 1720"/>
                <a:gd name="T22" fmla="*/ 2147483647 w 2574"/>
                <a:gd name="T23" fmla="*/ 2147483647 h 1720"/>
                <a:gd name="T24" fmla="*/ 2147483647 w 2574"/>
                <a:gd name="T25" fmla="*/ 2147483647 h 1720"/>
                <a:gd name="T26" fmla="*/ 2147483647 w 2574"/>
                <a:gd name="T27" fmla="*/ 2147483647 h 1720"/>
                <a:gd name="T28" fmla="*/ 2147483647 w 2574"/>
                <a:gd name="T29" fmla="*/ 2147483647 h 1720"/>
                <a:gd name="T30" fmla="*/ 2147483647 w 2574"/>
                <a:gd name="T31" fmla="*/ 2147483647 h 1720"/>
                <a:gd name="T32" fmla="*/ 2147483647 w 2574"/>
                <a:gd name="T33" fmla="*/ 2147483647 h 1720"/>
                <a:gd name="T34" fmla="*/ 2147483647 w 2574"/>
                <a:gd name="T35" fmla="*/ 2147483647 h 1720"/>
                <a:gd name="T36" fmla="*/ 2147483647 w 2574"/>
                <a:gd name="T37" fmla="*/ 2147483647 h 1720"/>
                <a:gd name="T38" fmla="*/ 2147483647 w 2574"/>
                <a:gd name="T39" fmla="*/ 2147483647 h 1720"/>
                <a:gd name="T40" fmla="*/ 2147483647 w 2574"/>
                <a:gd name="T41" fmla="*/ 2147483647 h 1720"/>
                <a:gd name="T42" fmla="*/ 2147483647 w 2574"/>
                <a:gd name="T43" fmla="*/ 2147483647 h 1720"/>
                <a:gd name="T44" fmla="*/ 2147483647 w 2574"/>
                <a:gd name="T45" fmla="*/ 2147483647 h 1720"/>
                <a:gd name="T46" fmla="*/ 2147483647 w 2574"/>
                <a:gd name="T47" fmla="*/ 2147483647 h 1720"/>
                <a:gd name="T48" fmla="*/ 2147483647 w 2574"/>
                <a:gd name="T49" fmla="*/ 2147483647 h 1720"/>
                <a:gd name="T50" fmla="*/ 2147483647 w 2574"/>
                <a:gd name="T51" fmla="*/ 2147483647 h 1720"/>
                <a:gd name="T52" fmla="*/ 2147483647 w 2574"/>
                <a:gd name="T53" fmla="*/ 2147483647 h 1720"/>
                <a:gd name="T54" fmla="*/ 2147483647 w 2574"/>
                <a:gd name="T55" fmla="*/ 2147483647 h 1720"/>
                <a:gd name="T56" fmla="*/ 2147483647 w 2574"/>
                <a:gd name="T57" fmla="*/ 2147483647 h 1720"/>
                <a:gd name="T58" fmla="*/ 2147483647 w 2574"/>
                <a:gd name="T59" fmla="*/ 2147483647 h 1720"/>
                <a:gd name="T60" fmla="*/ 2147483647 w 2574"/>
                <a:gd name="T61" fmla="*/ 2147483647 h 1720"/>
                <a:gd name="T62" fmla="*/ 2147483647 w 2574"/>
                <a:gd name="T63" fmla="*/ 2147483647 h 1720"/>
                <a:gd name="T64" fmla="*/ 2147483647 w 2574"/>
                <a:gd name="T65" fmla="*/ 2147483647 h 1720"/>
                <a:gd name="T66" fmla="*/ 2147483647 w 2574"/>
                <a:gd name="T67" fmla="*/ 2147483647 h 1720"/>
                <a:gd name="T68" fmla="*/ 2147483647 w 2574"/>
                <a:gd name="T69" fmla="*/ 2147483647 h 1720"/>
                <a:gd name="T70" fmla="*/ 2147483647 w 2574"/>
                <a:gd name="T71" fmla="*/ 2147483647 h 1720"/>
                <a:gd name="T72" fmla="*/ 2147483647 w 2574"/>
                <a:gd name="T73" fmla="*/ 2147483647 h 1720"/>
                <a:gd name="T74" fmla="*/ 2147483647 w 2574"/>
                <a:gd name="T75" fmla="*/ 2147483647 h 1720"/>
                <a:gd name="T76" fmla="*/ 2147483647 w 2574"/>
                <a:gd name="T77" fmla="*/ 2147483647 h 1720"/>
                <a:gd name="T78" fmla="*/ 2147483647 w 2574"/>
                <a:gd name="T79" fmla="*/ 2147483647 h 1720"/>
                <a:gd name="T80" fmla="*/ 2147483647 w 2574"/>
                <a:gd name="T81" fmla="*/ 2147483647 h 1720"/>
                <a:gd name="T82" fmla="*/ 2147483647 w 2574"/>
                <a:gd name="T83" fmla="*/ 2147483647 h 1720"/>
                <a:gd name="T84" fmla="*/ 2147483647 w 2574"/>
                <a:gd name="T85" fmla="*/ 2147483647 h 1720"/>
                <a:gd name="T86" fmla="*/ 2147483647 w 2574"/>
                <a:gd name="T87" fmla="*/ 2147483647 h 1720"/>
                <a:gd name="T88" fmla="*/ 2147483647 w 2574"/>
                <a:gd name="T89" fmla="*/ 2147483647 h 1720"/>
                <a:gd name="T90" fmla="*/ 2147483647 w 2574"/>
                <a:gd name="T91" fmla="*/ 2147483647 h 1720"/>
                <a:gd name="T92" fmla="*/ 2147483647 w 2574"/>
                <a:gd name="T93" fmla="*/ 2147483647 h 1720"/>
                <a:gd name="T94" fmla="*/ 2147483647 w 2574"/>
                <a:gd name="T95" fmla="*/ 2147483647 h 1720"/>
                <a:gd name="T96" fmla="*/ 2147483647 w 2574"/>
                <a:gd name="T97" fmla="*/ 2147483647 h 1720"/>
                <a:gd name="T98" fmla="*/ 2147483647 w 2574"/>
                <a:gd name="T99" fmla="*/ 2147483647 h 1720"/>
                <a:gd name="T100" fmla="*/ 2147483647 w 2574"/>
                <a:gd name="T101" fmla="*/ 2147483647 h 1720"/>
                <a:gd name="T102" fmla="*/ 2147483647 w 2574"/>
                <a:gd name="T103" fmla="*/ 0 h 17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574"/>
                <a:gd name="T157" fmla="*/ 0 h 1720"/>
                <a:gd name="T158" fmla="*/ 2574 w 2574"/>
                <a:gd name="T159" fmla="*/ 1720 h 1720"/>
                <a:gd name="connsiteX0" fmla="*/ 0 w 9983"/>
                <a:gd name="connsiteY0" fmla="*/ 9747 h 9747"/>
                <a:gd name="connsiteX1" fmla="*/ 100 w 9983"/>
                <a:gd name="connsiteY1" fmla="*/ 8849 h 9747"/>
                <a:gd name="connsiteX2" fmla="*/ 473 w 9983"/>
                <a:gd name="connsiteY2" fmla="*/ 7919 h 9747"/>
                <a:gd name="connsiteX3" fmla="*/ 527 w 9983"/>
                <a:gd name="connsiteY3" fmla="*/ 7384 h 9747"/>
                <a:gd name="connsiteX4" fmla="*/ 744 w 9983"/>
                <a:gd name="connsiteY4" fmla="*/ 6884 h 9747"/>
                <a:gd name="connsiteX5" fmla="*/ 939 w 9983"/>
                <a:gd name="connsiteY5" fmla="*/ 6256 h 9747"/>
                <a:gd name="connsiteX6" fmla="*/ 1001 w 9983"/>
                <a:gd name="connsiteY6" fmla="*/ 5860 h 9747"/>
                <a:gd name="connsiteX7" fmla="*/ 1071 w 9983"/>
                <a:gd name="connsiteY7" fmla="*/ 5523 h 9747"/>
                <a:gd name="connsiteX8" fmla="*/ 1211 w 9983"/>
                <a:gd name="connsiteY8" fmla="*/ 5314 h 9747"/>
                <a:gd name="connsiteX9" fmla="*/ 1607 w 9983"/>
                <a:gd name="connsiteY9" fmla="*/ 5116 h 9747"/>
                <a:gd name="connsiteX10" fmla="*/ 1941 w 9983"/>
                <a:gd name="connsiteY10" fmla="*/ 5081 h 9747"/>
                <a:gd name="connsiteX11" fmla="*/ 2236 w 9983"/>
                <a:gd name="connsiteY11" fmla="*/ 4814 h 9747"/>
                <a:gd name="connsiteX12" fmla="*/ 2399 w 9983"/>
                <a:gd name="connsiteY12" fmla="*/ 4779 h 9747"/>
                <a:gd name="connsiteX13" fmla="*/ 2446 w 9983"/>
                <a:gd name="connsiteY13" fmla="*/ 4605 h 9747"/>
                <a:gd name="connsiteX14" fmla="*/ 2586 w 9983"/>
                <a:gd name="connsiteY14" fmla="*/ 4628 h 9747"/>
                <a:gd name="connsiteX15" fmla="*/ 2671 w 9983"/>
                <a:gd name="connsiteY15" fmla="*/ 4802 h 9747"/>
                <a:gd name="connsiteX16" fmla="*/ 3161 w 9983"/>
                <a:gd name="connsiteY16" fmla="*/ 4686 h 9747"/>
                <a:gd name="connsiteX17" fmla="*/ 3231 w 9983"/>
                <a:gd name="connsiteY17" fmla="*/ 4849 h 9747"/>
                <a:gd name="connsiteX18" fmla="*/ 3394 w 9983"/>
                <a:gd name="connsiteY18" fmla="*/ 4779 h 9747"/>
                <a:gd name="connsiteX19" fmla="*/ 3394 w 9983"/>
                <a:gd name="connsiteY19" fmla="*/ 4500 h 9747"/>
                <a:gd name="connsiteX20" fmla="*/ 3650 w 9983"/>
                <a:gd name="connsiteY20" fmla="*/ 4547 h 9747"/>
                <a:gd name="connsiteX21" fmla="*/ 3713 w 9983"/>
                <a:gd name="connsiteY21" fmla="*/ 4395 h 9747"/>
                <a:gd name="connsiteX22" fmla="*/ 3759 w 9983"/>
                <a:gd name="connsiteY22" fmla="*/ 4186 h 9747"/>
                <a:gd name="connsiteX23" fmla="*/ 3981 w 9983"/>
                <a:gd name="connsiteY23" fmla="*/ 3977 h 9747"/>
                <a:gd name="connsiteX24" fmla="*/ 4109 w 9983"/>
                <a:gd name="connsiteY24" fmla="*/ 3785 h 9747"/>
                <a:gd name="connsiteX25" fmla="*/ 4214 w 9983"/>
                <a:gd name="connsiteY25" fmla="*/ 3645 h 9747"/>
                <a:gd name="connsiteX26" fmla="*/ 4474 w 9983"/>
                <a:gd name="connsiteY26" fmla="*/ 3349 h 9747"/>
                <a:gd name="connsiteX27" fmla="*/ 4645 w 9983"/>
                <a:gd name="connsiteY27" fmla="*/ 3221 h 9747"/>
                <a:gd name="connsiteX28" fmla="*/ 4762 w 9983"/>
                <a:gd name="connsiteY28" fmla="*/ 3163 h 9747"/>
                <a:gd name="connsiteX29" fmla="*/ 4870 w 9983"/>
                <a:gd name="connsiteY29" fmla="*/ 3012 h 9747"/>
                <a:gd name="connsiteX30" fmla="*/ 5010 w 9983"/>
                <a:gd name="connsiteY30" fmla="*/ 2953 h 9747"/>
                <a:gd name="connsiteX31" fmla="*/ 5088 w 9983"/>
                <a:gd name="connsiteY31" fmla="*/ 2779 h 9747"/>
                <a:gd name="connsiteX32" fmla="*/ 5212 w 9983"/>
                <a:gd name="connsiteY32" fmla="*/ 2640 h 9747"/>
                <a:gd name="connsiteX33" fmla="*/ 5562 w 9983"/>
                <a:gd name="connsiteY33" fmla="*/ 2907 h 9747"/>
                <a:gd name="connsiteX34" fmla="*/ 5748 w 9983"/>
                <a:gd name="connsiteY34" fmla="*/ 2884 h 9747"/>
                <a:gd name="connsiteX35" fmla="*/ 5989 w 9983"/>
                <a:gd name="connsiteY35" fmla="*/ 2756 h 9747"/>
                <a:gd name="connsiteX36" fmla="*/ 6199 w 9983"/>
                <a:gd name="connsiteY36" fmla="*/ 2733 h 9747"/>
                <a:gd name="connsiteX37" fmla="*/ 6471 w 9983"/>
                <a:gd name="connsiteY37" fmla="*/ 2558 h 9747"/>
                <a:gd name="connsiteX38" fmla="*/ 6828 w 9983"/>
                <a:gd name="connsiteY38" fmla="*/ 1744 h 9747"/>
                <a:gd name="connsiteX39" fmla="*/ 7108 w 9983"/>
                <a:gd name="connsiteY39" fmla="*/ 1163 h 9747"/>
                <a:gd name="connsiteX40" fmla="*/ 7186 w 9983"/>
                <a:gd name="connsiteY40" fmla="*/ 1047 h 9747"/>
                <a:gd name="connsiteX41" fmla="*/ 7341 w 9983"/>
                <a:gd name="connsiteY41" fmla="*/ 1209 h 9747"/>
                <a:gd name="connsiteX42" fmla="*/ 7481 w 9983"/>
                <a:gd name="connsiteY42" fmla="*/ 1151 h 9747"/>
                <a:gd name="connsiteX43" fmla="*/ 7636 w 9983"/>
                <a:gd name="connsiteY43" fmla="*/ 733 h 9747"/>
                <a:gd name="connsiteX44" fmla="*/ 7916 w 9983"/>
                <a:gd name="connsiteY44" fmla="*/ 640 h 9747"/>
                <a:gd name="connsiteX45" fmla="*/ 8118 w 9983"/>
                <a:gd name="connsiteY45" fmla="*/ 407 h 9747"/>
                <a:gd name="connsiteX46" fmla="*/ 8546 w 9983"/>
                <a:gd name="connsiteY46" fmla="*/ 233 h 9747"/>
                <a:gd name="connsiteX47" fmla="*/ 8817 w 9983"/>
                <a:gd name="connsiteY47" fmla="*/ 174 h 9747"/>
                <a:gd name="connsiteX48" fmla="*/ 9237 w 9983"/>
                <a:gd name="connsiteY48" fmla="*/ 314 h 9747"/>
                <a:gd name="connsiteX49" fmla="*/ 9571 w 9983"/>
                <a:gd name="connsiteY49" fmla="*/ 244 h 9747"/>
                <a:gd name="connsiteX50" fmla="*/ 9789 w 9983"/>
                <a:gd name="connsiteY50" fmla="*/ 198 h 9747"/>
                <a:gd name="connsiteX51" fmla="*/ 9983 w 9983"/>
                <a:gd name="connsiteY51" fmla="*/ 0 h 9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983" h="9747">
                  <a:moveTo>
                    <a:pt x="0" y="9747"/>
                  </a:moveTo>
                  <a:cubicBezTo>
                    <a:pt x="33" y="9448"/>
                    <a:pt x="67" y="9148"/>
                    <a:pt x="100" y="8849"/>
                  </a:cubicBezTo>
                  <a:lnTo>
                    <a:pt x="473" y="7919"/>
                  </a:lnTo>
                  <a:cubicBezTo>
                    <a:pt x="491" y="7741"/>
                    <a:pt x="509" y="7562"/>
                    <a:pt x="527" y="7384"/>
                  </a:cubicBezTo>
                  <a:cubicBezTo>
                    <a:pt x="599" y="7217"/>
                    <a:pt x="672" y="7051"/>
                    <a:pt x="744" y="6884"/>
                  </a:cubicBezTo>
                  <a:lnTo>
                    <a:pt x="939" y="6256"/>
                  </a:lnTo>
                  <a:cubicBezTo>
                    <a:pt x="960" y="6124"/>
                    <a:pt x="980" y="5992"/>
                    <a:pt x="1001" y="5860"/>
                  </a:cubicBezTo>
                  <a:cubicBezTo>
                    <a:pt x="1024" y="5748"/>
                    <a:pt x="1048" y="5635"/>
                    <a:pt x="1071" y="5523"/>
                  </a:cubicBezTo>
                  <a:lnTo>
                    <a:pt x="1211" y="5314"/>
                  </a:lnTo>
                  <a:lnTo>
                    <a:pt x="1607" y="5116"/>
                  </a:lnTo>
                  <a:lnTo>
                    <a:pt x="1941" y="5081"/>
                  </a:lnTo>
                  <a:lnTo>
                    <a:pt x="2236" y="4814"/>
                  </a:lnTo>
                  <a:lnTo>
                    <a:pt x="2399" y="4779"/>
                  </a:lnTo>
                  <a:cubicBezTo>
                    <a:pt x="2415" y="4721"/>
                    <a:pt x="2430" y="4663"/>
                    <a:pt x="2446" y="4605"/>
                  </a:cubicBezTo>
                  <a:lnTo>
                    <a:pt x="2586" y="4628"/>
                  </a:lnTo>
                  <a:cubicBezTo>
                    <a:pt x="2614" y="4686"/>
                    <a:pt x="2643" y="4744"/>
                    <a:pt x="2671" y="4802"/>
                  </a:cubicBezTo>
                  <a:lnTo>
                    <a:pt x="3161" y="4686"/>
                  </a:lnTo>
                  <a:cubicBezTo>
                    <a:pt x="3184" y="4740"/>
                    <a:pt x="3208" y="4795"/>
                    <a:pt x="3231" y="4849"/>
                  </a:cubicBezTo>
                  <a:lnTo>
                    <a:pt x="3394" y="4779"/>
                  </a:lnTo>
                  <a:lnTo>
                    <a:pt x="3394" y="4500"/>
                  </a:lnTo>
                  <a:lnTo>
                    <a:pt x="3650" y="4547"/>
                  </a:lnTo>
                  <a:cubicBezTo>
                    <a:pt x="3671" y="4496"/>
                    <a:pt x="3692" y="4446"/>
                    <a:pt x="3713" y="4395"/>
                  </a:cubicBezTo>
                  <a:cubicBezTo>
                    <a:pt x="3728" y="4325"/>
                    <a:pt x="3744" y="4256"/>
                    <a:pt x="3759" y="4186"/>
                  </a:cubicBezTo>
                  <a:lnTo>
                    <a:pt x="3981" y="3977"/>
                  </a:lnTo>
                  <a:cubicBezTo>
                    <a:pt x="4024" y="3913"/>
                    <a:pt x="4066" y="3849"/>
                    <a:pt x="4109" y="3785"/>
                  </a:cubicBezTo>
                  <a:lnTo>
                    <a:pt x="4214" y="3645"/>
                  </a:lnTo>
                  <a:lnTo>
                    <a:pt x="4474" y="3349"/>
                  </a:lnTo>
                  <a:lnTo>
                    <a:pt x="4645" y="3221"/>
                  </a:lnTo>
                  <a:lnTo>
                    <a:pt x="4762" y="3163"/>
                  </a:lnTo>
                  <a:lnTo>
                    <a:pt x="4870" y="3012"/>
                  </a:lnTo>
                  <a:lnTo>
                    <a:pt x="5010" y="2953"/>
                  </a:lnTo>
                  <a:lnTo>
                    <a:pt x="5088" y="2779"/>
                  </a:lnTo>
                  <a:lnTo>
                    <a:pt x="5212" y="2640"/>
                  </a:lnTo>
                  <a:lnTo>
                    <a:pt x="5562" y="2907"/>
                  </a:lnTo>
                  <a:lnTo>
                    <a:pt x="5748" y="2884"/>
                  </a:lnTo>
                  <a:lnTo>
                    <a:pt x="5989" y="2756"/>
                  </a:lnTo>
                  <a:lnTo>
                    <a:pt x="6199" y="2733"/>
                  </a:lnTo>
                  <a:lnTo>
                    <a:pt x="6471" y="2558"/>
                  </a:lnTo>
                  <a:lnTo>
                    <a:pt x="6828" y="1744"/>
                  </a:lnTo>
                  <a:cubicBezTo>
                    <a:pt x="6921" y="1550"/>
                    <a:pt x="7015" y="1357"/>
                    <a:pt x="7108" y="1163"/>
                  </a:cubicBezTo>
                  <a:cubicBezTo>
                    <a:pt x="7134" y="1124"/>
                    <a:pt x="7160" y="1086"/>
                    <a:pt x="7186" y="1047"/>
                  </a:cubicBezTo>
                  <a:lnTo>
                    <a:pt x="7341" y="1209"/>
                  </a:lnTo>
                  <a:cubicBezTo>
                    <a:pt x="7388" y="1190"/>
                    <a:pt x="7434" y="1170"/>
                    <a:pt x="7481" y="1151"/>
                  </a:cubicBezTo>
                  <a:cubicBezTo>
                    <a:pt x="7533" y="1012"/>
                    <a:pt x="7584" y="872"/>
                    <a:pt x="7636" y="733"/>
                  </a:cubicBezTo>
                  <a:lnTo>
                    <a:pt x="7916" y="640"/>
                  </a:lnTo>
                  <a:cubicBezTo>
                    <a:pt x="7983" y="562"/>
                    <a:pt x="8051" y="485"/>
                    <a:pt x="8118" y="407"/>
                  </a:cubicBezTo>
                  <a:lnTo>
                    <a:pt x="8546" y="233"/>
                  </a:lnTo>
                  <a:lnTo>
                    <a:pt x="8817" y="174"/>
                  </a:lnTo>
                  <a:lnTo>
                    <a:pt x="9237" y="314"/>
                  </a:lnTo>
                  <a:lnTo>
                    <a:pt x="9571" y="244"/>
                  </a:lnTo>
                  <a:lnTo>
                    <a:pt x="9789" y="198"/>
                  </a:lnTo>
                  <a:lnTo>
                    <a:pt x="9983" y="0"/>
                  </a:lnTo>
                </a:path>
              </a:pathLst>
            </a:custGeom>
            <a:noFill/>
            <a:ln w="47625">
              <a:solidFill>
                <a:schemeClr val="accent1"/>
              </a:solidFill>
              <a:prstDash val="sysDot"/>
              <a:round/>
              <a:headEnd/>
              <a:tailEnd/>
            </a:ln>
          </p:spPr>
          <p:txBody>
            <a:bodyPr/>
            <a:lstStyle/>
            <a:p>
              <a:endParaRPr lang="en-US" dirty="0"/>
            </a:p>
          </p:txBody>
        </p:sp>
      </p:grpSp>
      <p:sp>
        <p:nvSpPr>
          <p:cNvPr id="3" name="Slide Number Placeholder 2">
            <a:extLst>
              <a:ext uri="{FF2B5EF4-FFF2-40B4-BE49-F238E27FC236}">
                <a16:creationId xmlns:a16="http://schemas.microsoft.com/office/drawing/2014/main" id="{F77573C9-2675-49DF-A624-F032FB32E3F8}"/>
              </a:ext>
            </a:extLst>
          </p:cNvPr>
          <p:cNvSpPr>
            <a:spLocks noGrp="1"/>
          </p:cNvSpPr>
          <p:nvPr>
            <p:ph type="sldNum" sz="quarter" idx="12"/>
          </p:nvPr>
        </p:nvSpPr>
        <p:spPr/>
        <p:txBody>
          <a:bodyPr/>
          <a:lstStyle/>
          <a:p>
            <a:fld id="{091C804E-01A3-4C34-9F7F-70B3AB5A7868}" type="slidenum">
              <a:rPr lang="en-US" smtClean="0"/>
              <a:t>24</a:t>
            </a:fld>
            <a:endParaRPr lang="en-US"/>
          </a:p>
        </p:txBody>
      </p:sp>
    </p:spTree>
    <p:extLst>
      <p:ext uri="{BB962C8B-B14F-4D97-AF65-F5344CB8AC3E}">
        <p14:creationId xmlns:p14="http://schemas.microsoft.com/office/powerpoint/2010/main" val="423447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4">
            <a:extLst>
              <a:ext uri="{FF2B5EF4-FFF2-40B4-BE49-F238E27FC236}">
                <a16:creationId xmlns:a16="http://schemas.microsoft.com/office/drawing/2014/main" id="{A67B6F7D-D408-4F06-85C8-FC274082B148}"/>
              </a:ext>
            </a:extLst>
          </p:cNvPr>
          <p:cNvGraphicFramePr>
            <a:graphicFrameLocks noGrp="1"/>
          </p:cNvGraphicFramePr>
          <p:nvPr>
            <p:ph idx="1"/>
            <p:extLst>
              <p:ext uri="{D42A27DB-BD31-4B8C-83A1-F6EECF244321}">
                <p14:modId xmlns:p14="http://schemas.microsoft.com/office/powerpoint/2010/main" val="2915323838"/>
              </p:ext>
            </p:extLst>
          </p:nvPr>
        </p:nvGraphicFramePr>
        <p:xfrm>
          <a:off x="609600" y="1481335"/>
          <a:ext cx="6593633" cy="46508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2">
            <a:extLst>
              <a:ext uri="{FF2B5EF4-FFF2-40B4-BE49-F238E27FC236}">
                <a16:creationId xmlns:a16="http://schemas.microsoft.com/office/drawing/2014/main" id="{DAD99A14-6CDC-4274-B8C7-07BB0F72511D}"/>
              </a:ext>
            </a:extLst>
          </p:cNvPr>
          <p:cNvSpPr txBox="1">
            <a:spLocks/>
          </p:cNvSpPr>
          <p:nvPr/>
        </p:nvSpPr>
        <p:spPr>
          <a:xfrm>
            <a:off x="609600" y="274638"/>
            <a:ext cx="109728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latin typeface="Arial" panose="020B0604020202020204" pitchFamily="34" charset="0"/>
                <a:cs typeface="Arial" panose="020B0604020202020204" pitchFamily="34" charset="0"/>
              </a:rPr>
              <a:t>Methodology to Evaluate Impacts of </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Salinity Management Scenarios</a:t>
            </a:r>
          </a:p>
        </p:txBody>
      </p:sp>
      <p:pic>
        <p:nvPicPr>
          <p:cNvPr id="6" name="Picture 2" descr="WRE_fig4-1">
            <a:extLst>
              <a:ext uri="{FF2B5EF4-FFF2-40B4-BE49-F238E27FC236}">
                <a16:creationId xmlns:a16="http://schemas.microsoft.com/office/drawing/2014/main" id="{070EBB32-2E51-41DF-B0E4-997012B72B45}"/>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7640427" y="-1"/>
            <a:ext cx="4551573"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2433B71-39B5-40FC-AD0B-8280651E2063}"/>
              </a:ext>
            </a:extLst>
          </p:cNvPr>
          <p:cNvSpPr>
            <a:spLocks noGrp="1"/>
          </p:cNvSpPr>
          <p:nvPr>
            <p:ph type="sldNum" sz="quarter" idx="12"/>
          </p:nvPr>
        </p:nvSpPr>
        <p:spPr/>
        <p:txBody>
          <a:bodyPr/>
          <a:lstStyle/>
          <a:p>
            <a:fld id="{091C804E-01A3-4C34-9F7F-70B3AB5A7868}" type="slidenum">
              <a:rPr lang="en-US" smtClean="0"/>
              <a:t>25</a:t>
            </a:fld>
            <a:endParaRPr lang="en-US"/>
          </a:p>
        </p:txBody>
      </p:sp>
    </p:spTree>
    <p:extLst>
      <p:ext uri="{BB962C8B-B14F-4D97-AF65-F5344CB8AC3E}">
        <p14:creationId xmlns:p14="http://schemas.microsoft.com/office/powerpoint/2010/main" val="186939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5EE6D6-9C94-47ED-82A8-CD7CA3B50E19}"/>
              </a:ext>
            </a:extLst>
          </p:cNvPr>
          <p:cNvSpPr txBox="1"/>
          <p:nvPr/>
        </p:nvSpPr>
        <p:spPr>
          <a:xfrm>
            <a:off x="143131" y="1122044"/>
            <a:ext cx="10330856" cy="5416868"/>
          </a:xfrm>
          <a:prstGeom prst="rect">
            <a:avLst/>
          </a:prstGeom>
          <a:noFill/>
        </p:spPr>
        <p:txBody>
          <a:bodyPr wrap="square" rtlCol="0">
            <a:spAutoFit/>
          </a:bodyPr>
          <a:lstStyle/>
          <a:p>
            <a:pPr marL="569912" lvl="1">
              <a:spcAft>
                <a:spcPts val="600"/>
              </a:spcAft>
            </a:pPr>
            <a:r>
              <a:rPr lang="en-US" sz="2200" b="1" dirty="0">
                <a:latin typeface="Arial" panose="020B0604020202020204" pitchFamily="34" charset="0"/>
                <a:cs typeface="Arial" panose="020B0604020202020204" pitchFamily="34" charset="0"/>
              </a:rPr>
              <a:t>Work completed:</a:t>
            </a:r>
          </a:p>
          <a:p>
            <a:pPr marL="1027112" lvl="1" indent="-457200">
              <a:spcAft>
                <a:spcPts val="600"/>
              </a:spcAft>
              <a:buFont typeface="Wingdings" panose="05000000000000000000" pitchFamily="2" charset="2"/>
              <a:buChar char="ü"/>
            </a:pPr>
            <a:r>
              <a:rPr lang="en-US" sz="2200" dirty="0">
                <a:latin typeface="Arial" panose="020B0604020202020204" pitchFamily="34" charset="0"/>
                <a:cs typeface="Arial" panose="020B0604020202020204" pitchFamily="34" charset="0"/>
              </a:rPr>
              <a:t>Finalized proposed methods for modeling with RWQCB</a:t>
            </a:r>
          </a:p>
          <a:p>
            <a:pPr marL="1027112" lvl="1" indent="-457200">
              <a:spcAft>
                <a:spcPts val="600"/>
              </a:spcAft>
              <a:buFont typeface="Wingdings" panose="05000000000000000000" pitchFamily="2" charset="2"/>
              <a:buChar char="ü"/>
            </a:pPr>
            <a:r>
              <a:rPr lang="en-US" sz="2200" dirty="0">
                <a:latin typeface="Arial" panose="020B0604020202020204" pitchFamily="34" charset="0"/>
                <a:cs typeface="Arial" panose="020B0604020202020204" pitchFamily="34" charset="0"/>
              </a:rPr>
              <a:t>Constructed and integrated models </a:t>
            </a:r>
          </a:p>
          <a:p>
            <a:pPr marL="1027112" lvl="1" indent="-457200">
              <a:spcAft>
                <a:spcPts val="600"/>
              </a:spcAft>
              <a:buFont typeface="Wingdings" panose="05000000000000000000" pitchFamily="2" charset="2"/>
              <a:buChar char="ü"/>
            </a:pPr>
            <a:r>
              <a:rPr lang="en-US" sz="2200" dirty="0">
                <a:latin typeface="Arial" panose="020B0604020202020204" pitchFamily="34" charset="0"/>
                <a:cs typeface="Arial" panose="020B0604020202020204" pitchFamily="34" charset="0"/>
              </a:rPr>
              <a:t>Developed groundwater and vadose zone initial conditions</a:t>
            </a:r>
          </a:p>
          <a:p>
            <a:pPr marL="1027112" lvl="1" indent="-457200">
              <a:spcAft>
                <a:spcPts val="600"/>
              </a:spcAft>
              <a:buFont typeface="Wingdings" panose="05000000000000000000" pitchFamily="2" charset="2"/>
              <a:buChar char="ü"/>
            </a:pPr>
            <a:r>
              <a:rPr lang="en-US" sz="2200" dirty="0">
                <a:latin typeface="Arial" panose="020B0604020202020204" pitchFamily="34" charset="0"/>
                <a:cs typeface="Arial" panose="020B0604020202020204" pitchFamily="34" charset="0"/>
              </a:rPr>
              <a:t>Defined and calculated the Baseline conditions</a:t>
            </a:r>
          </a:p>
          <a:p>
            <a:pPr marL="1027112" lvl="1" indent="-457200">
              <a:spcAft>
                <a:spcPts val="600"/>
              </a:spcAft>
              <a:buFont typeface="Wingdings" panose="05000000000000000000" pitchFamily="2" charset="2"/>
              <a:buChar char="ü"/>
            </a:pPr>
            <a:r>
              <a:rPr lang="en-US" sz="2200" dirty="0">
                <a:latin typeface="Arial" panose="020B0604020202020204" pitchFamily="34" charset="0"/>
                <a:cs typeface="Arial" panose="020B0604020202020204" pitchFamily="34" charset="0"/>
              </a:rPr>
              <a:t>Prepared sensitivity analysis</a:t>
            </a:r>
          </a:p>
          <a:p>
            <a:pPr marL="569912" lvl="1">
              <a:spcAft>
                <a:spcPts val="600"/>
              </a:spcAft>
            </a:pPr>
            <a:endParaRPr lang="en-US" sz="2200" dirty="0">
              <a:latin typeface="Arial" panose="020B0604020202020204" pitchFamily="34" charset="0"/>
              <a:cs typeface="Arial" panose="020B0604020202020204" pitchFamily="34" charset="0"/>
            </a:endParaRPr>
          </a:p>
          <a:p>
            <a:pPr marL="569912" lvl="1">
              <a:spcAft>
                <a:spcPts val="600"/>
              </a:spcAft>
            </a:pPr>
            <a:r>
              <a:rPr lang="en-US" sz="2200" b="1" dirty="0">
                <a:latin typeface="Arial" panose="020B0604020202020204" pitchFamily="34" charset="0"/>
                <a:cs typeface="Arial" panose="020B0604020202020204" pitchFamily="34" charset="0"/>
              </a:rPr>
              <a:t>Upcoming effort:</a:t>
            </a:r>
          </a:p>
          <a:p>
            <a:pPr marL="1027112" lvl="1" indent="-457200">
              <a:spcAft>
                <a:spcPts val="600"/>
              </a:spcAft>
              <a:buFont typeface="Wingdings" panose="05000000000000000000" pitchFamily="2" charset="2"/>
              <a:buChar char="Ø"/>
            </a:pPr>
            <a:r>
              <a:rPr lang="en-US" sz="2200" dirty="0">
                <a:latin typeface="Arial" panose="020B0604020202020204" pitchFamily="34" charset="0"/>
                <a:cs typeface="Arial" panose="020B0604020202020204" pitchFamily="34" charset="0"/>
              </a:rPr>
              <a:t>Finalize planning scenarios</a:t>
            </a:r>
          </a:p>
          <a:p>
            <a:pPr marL="1027112" lvl="1" indent="-457200">
              <a:spcAft>
                <a:spcPts val="600"/>
              </a:spcAft>
              <a:buFont typeface="Wingdings" panose="05000000000000000000" pitchFamily="2" charset="2"/>
              <a:buChar char="Ø"/>
            </a:pPr>
            <a:r>
              <a:rPr lang="en-US" sz="2200" dirty="0">
                <a:latin typeface="Arial" panose="020B0604020202020204" pitchFamily="34" charset="0"/>
                <a:cs typeface="Arial" panose="020B0604020202020204" pitchFamily="34" charset="0"/>
              </a:rPr>
              <a:t>Produce and analyze modeling results</a:t>
            </a:r>
          </a:p>
          <a:p>
            <a:pPr marL="1027112" lvl="1" indent="-457200">
              <a:spcAft>
                <a:spcPts val="600"/>
              </a:spcAft>
              <a:buFont typeface="Wingdings" panose="05000000000000000000" pitchFamily="2" charset="2"/>
              <a:buChar char="Ø"/>
            </a:pPr>
            <a:r>
              <a:rPr lang="en-US" sz="2200" dirty="0">
                <a:latin typeface="Arial" panose="020B0604020202020204" pitchFamily="34" charset="0"/>
                <a:cs typeface="Arial" panose="020B0604020202020204" pitchFamily="34" charset="0"/>
              </a:rPr>
              <a:t>Future planning for Advanced Water Purification Facility</a:t>
            </a:r>
          </a:p>
          <a:p>
            <a:pPr marL="1027112" lvl="1" indent="-457200">
              <a:spcAft>
                <a:spcPts val="600"/>
              </a:spcAft>
              <a:buFont typeface="Wingdings" panose="05000000000000000000" pitchFamily="2" charset="2"/>
              <a:buChar char="Ø"/>
            </a:pPr>
            <a:r>
              <a:rPr lang="en-US" sz="2200" dirty="0">
                <a:latin typeface="Arial" panose="020B0604020202020204" pitchFamily="34" charset="0"/>
                <a:cs typeface="Arial" panose="020B0604020202020204" pitchFamily="34" charset="0"/>
              </a:rPr>
              <a:t>Continue working with the RWQCB to update permit</a:t>
            </a:r>
          </a:p>
          <a:p>
            <a:pPr marL="1027112" lvl="1" indent="-457200">
              <a:spcAft>
                <a:spcPts val="600"/>
              </a:spcAft>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B244D0C-1CCB-4937-8044-26A016FB752E}"/>
              </a:ext>
            </a:extLst>
          </p:cNvPr>
          <p:cNvSpPr>
            <a:spLocks noGrp="1"/>
          </p:cNvSpPr>
          <p:nvPr>
            <p:ph type="sldNum" sz="quarter" idx="12"/>
          </p:nvPr>
        </p:nvSpPr>
        <p:spPr>
          <a:xfrm>
            <a:off x="9264395" y="6565461"/>
            <a:ext cx="2743200" cy="365125"/>
          </a:xfrm>
        </p:spPr>
        <p:txBody>
          <a:bodyPr/>
          <a:lstStyle/>
          <a:p>
            <a:fld id="{C75B321B-4C07-4347-AE37-D3DEDCDA409D}" type="slidenum">
              <a:rPr lang="en-US" smtClean="0"/>
              <a:t>26</a:t>
            </a:fld>
            <a:endParaRPr lang="en-US" dirty="0"/>
          </a:p>
        </p:txBody>
      </p:sp>
      <p:sp>
        <p:nvSpPr>
          <p:cNvPr id="6" name="Title 1">
            <a:extLst>
              <a:ext uri="{FF2B5EF4-FFF2-40B4-BE49-F238E27FC236}">
                <a16:creationId xmlns:a16="http://schemas.microsoft.com/office/drawing/2014/main" id="{540C2BE4-05A5-450E-BD15-AD62823F8036}"/>
              </a:ext>
            </a:extLst>
          </p:cNvPr>
          <p:cNvSpPr txBox="1">
            <a:spLocks/>
          </p:cNvSpPr>
          <p:nvPr/>
        </p:nvSpPr>
        <p:spPr>
          <a:xfrm>
            <a:off x="297856" y="0"/>
            <a:ext cx="10515600" cy="97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Arial" panose="020B0604020202020204" pitchFamily="34" charset="0"/>
                <a:cs typeface="Arial" panose="020B0604020202020204" pitchFamily="34" charset="0"/>
              </a:rPr>
              <a:t>Study Progress</a:t>
            </a:r>
          </a:p>
        </p:txBody>
      </p:sp>
      <p:pic>
        <p:nvPicPr>
          <p:cNvPr id="7" name="Picture 6" descr="A close up of a map&#10;&#10;Description automatically generated">
            <a:extLst>
              <a:ext uri="{FF2B5EF4-FFF2-40B4-BE49-F238E27FC236}">
                <a16:creationId xmlns:a16="http://schemas.microsoft.com/office/drawing/2014/main" id="{D0601655-4C3B-4051-95ED-9F5841BDB50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311268" y="2411207"/>
            <a:ext cx="2737601" cy="2226455"/>
          </a:xfrm>
          <a:prstGeom prst="rect">
            <a:avLst/>
          </a:prstGeom>
        </p:spPr>
      </p:pic>
      <p:pic>
        <p:nvPicPr>
          <p:cNvPr id="9" name="Picture 8">
            <a:extLst>
              <a:ext uri="{FF2B5EF4-FFF2-40B4-BE49-F238E27FC236}">
                <a16:creationId xmlns:a16="http://schemas.microsoft.com/office/drawing/2014/main" id="{FC1C16F6-0556-438B-B498-844C79BB00A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311269" y="4704520"/>
            <a:ext cx="2696326" cy="1945854"/>
          </a:xfrm>
          <a:prstGeom prst="rect">
            <a:avLst/>
          </a:prstGeom>
        </p:spPr>
      </p:pic>
      <p:pic>
        <p:nvPicPr>
          <p:cNvPr id="12" name="Content Placeholder 6">
            <a:extLst>
              <a:ext uri="{FF2B5EF4-FFF2-40B4-BE49-F238E27FC236}">
                <a16:creationId xmlns:a16="http://schemas.microsoft.com/office/drawing/2014/main" id="{02B0017C-0385-4288-8062-22EAFDBCA89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311268" y="345688"/>
            <a:ext cx="2737601" cy="1988505"/>
          </a:xfrm>
          <a:prstGeom prst="rect">
            <a:avLst/>
          </a:prstGeom>
        </p:spPr>
      </p:pic>
    </p:spTree>
    <p:extLst>
      <p:ext uri="{BB962C8B-B14F-4D97-AF65-F5344CB8AC3E}">
        <p14:creationId xmlns:p14="http://schemas.microsoft.com/office/powerpoint/2010/main" val="180181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D3E25-4361-48A1-BA9E-C323D052A595}"/>
              </a:ext>
            </a:extLst>
          </p:cNvPr>
          <p:cNvSpPr>
            <a:spLocks noGrp="1"/>
          </p:cNvSpPr>
          <p:nvPr>
            <p:ph type="title"/>
          </p:nvPr>
        </p:nvSpPr>
        <p:spPr>
          <a:xfrm>
            <a:off x="451262" y="201066"/>
            <a:ext cx="11006803" cy="1325563"/>
          </a:xfrm>
        </p:spPr>
        <p:txBody>
          <a:bodyPr>
            <a:normAutofit/>
          </a:bodyPr>
          <a:lstStyle/>
          <a:p>
            <a:r>
              <a:rPr lang="en-US" dirty="0">
                <a:latin typeface="Arial" panose="020B0604020202020204" pitchFamily="34" charset="0"/>
                <a:cs typeface="Arial" panose="020B0604020202020204" pitchFamily="34" charset="0"/>
              </a:rPr>
              <a:t>Hands-on Regional Salinity Management</a:t>
            </a:r>
          </a:p>
        </p:txBody>
      </p:sp>
      <p:sp>
        <p:nvSpPr>
          <p:cNvPr id="3" name="Content Placeholder 2">
            <a:extLst>
              <a:ext uri="{FF2B5EF4-FFF2-40B4-BE49-F238E27FC236}">
                <a16:creationId xmlns:a16="http://schemas.microsoft.com/office/drawing/2014/main" id="{B66C33EB-DB72-4174-BDA0-7A556324639C}"/>
              </a:ext>
            </a:extLst>
          </p:cNvPr>
          <p:cNvSpPr>
            <a:spLocks noGrp="1"/>
          </p:cNvSpPr>
          <p:nvPr>
            <p:ph idx="1"/>
          </p:nvPr>
        </p:nvSpPr>
        <p:spPr>
          <a:xfrm>
            <a:off x="838200" y="1624907"/>
            <a:ext cx="10515600" cy="4351338"/>
          </a:xfrm>
        </p:spPr>
        <p:txBody>
          <a:bodyPr/>
          <a:lstStyle/>
          <a:p>
            <a:r>
              <a:rPr lang="en-US" dirty="0"/>
              <a:t>Goals for long-term optimum basin management</a:t>
            </a:r>
          </a:p>
          <a:p>
            <a:r>
              <a:rPr lang="en-US" dirty="0"/>
              <a:t>Extensive stakeholder coordination </a:t>
            </a:r>
          </a:p>
          <a:p>
            <a:r>
              <a:rPr lang="en-US" dirty="0"/>
              <a:t>Close and consistent coordination with the RWQCB</a:t>
            </a:r>
          </a:p>
          <a:p>
            <a:r>
              <a:rPr lang="en-US" dirty="0"/>
              <a:t>Recycled and groundwater are essential Chino Basin water supplies</a:t>
            </a:r>
          </a:p>
          <a:p>
            <a:r>
              <a:rPr lang="en-US" dirty="0"/>
              <a:t>Collaboration and partnerships are key to regional success</a:t>
            </a:r>
          </a:p>
          <a:p>
            <a:endParaRPr lang="en-US" dirty="0"/>
          </a:p>
        </p:txBody>
      </p:sp>
      <p:pic>
        <p:nvPicPr>
          <p:cNvPr id="4" name="Picture 3">
            <a:extLst>
              <a:ext uri="{FF2B5EF4-FFF2-40B4-BE49-F238E27FC236}">
                <a16:creationId xmlns:a16="http://schemas.microsoft.com/office/drawing/2014/main" id="{FDDE7B83-1234-42F9-8407-63D9BD250F75}"/>
              </a:ext>
            </a:extLst>
          </p:cNvPr>
          <p:cNvPicPr>
            <a:picLocks noChangeAspect="1"/>
          </p:cNvPicPr>
          <p:nvPr/>
        </p:nvPicPr>
        <p:blipFill rotWithShape="1">
          <a:blip r:embed="rId3" cstate="print">
            <a:alphaModFix amt="34000"/>
            <a:extLst>
              <a:ext uri="{28A0092B-C50C-407E-A947-70E740481C1C}">
                <a14:useLocalDpi xmlns:a14="http://schemas.microsoft.com/office/drawing/2010/main" val="0"/>
              </a:ext>
            </a:extLst>
          </a:blip>
          <a:srcRect/>
          <a:stretch/>
        </p:blipFill>
        <p:spPr>
          <a:xfrm>
            <a:off x="451262" y="3144644"/>
            <a:ext cx="11393741" cy="3448589"/>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4B0AE133-ABBD-4388-BCB9-CE18CD9D0536}"/>
              </a:ext>
            </a:extLst>
          </p:cNvPr>
          <p:cNvSpPr>
            <a:spLocks noGrp="1"/>
          </p:cNvSpPr>
          <p:nvPr>
            <p:ph type="sldNum" sz="quarter" idx="12"/>
          </p:nvPr>
        </p:nvSpPr>
        <p:spPr>
          <a:xfrm>
            <a:off x="8610600" y="6479011"/>
            <a:ext cx="2743200" cy="365125"/>
          </a:xfrm>
        </p:spPr>
        <p:txBody>
          <a:bodyPr/>
          <a:lstStyle/>
          <a:p>
            <a:fld id="{091C804E-01A3-4C34-9F7F-70B3AB5A7868}" type="slidenum">
              <a:rPr lang="en-US" smtClean="0"/>
              <a:t>27</a:t>
            </a:fld>
            <a:endParaRPr lang="en-US"/>
          </a:p>
        </p:txBody>
      </p:sp>
    </p:spTree>
    <p:extLst>
      <p:ext uri="{BB962C8B-B14F-4D97-AF65-F5344CB8AC3E}">
        <p14:creationId xmlns:p14="http://schemas.microsoft.com/office/powerpoint/2010/main" val="29665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0F93E-565E-4635-896D-BF45D089114E}"/>
              </a:ext>
            </a:extLst>
          </p:cNvPr>
          <p:cNvSpPr>
            <a:spLocks noGrp="1"/>
          </p:cNvSpPr>
          <p:nvPr>
            <p:ph type="title"/>
          </p:nvPr>
        </p:nvSpPr>
        <p:spPr>
          <a:xfrm>
            <a:off x="760141" y="800022"/>
            <a:ext cx="10515600" cy="1325563"/>
          </a:xfrm>
        </p:spPr>
        <p:txBody>
          <a:bodyPr/>
          <a:lstStyle/>
          <a:p>
            <a:r>
              <a:rPr lang="en-US" dirty="0"/>
              <a:t>Thank  you for the opportunity to share the Chino Basin approach to salinity management</a:t>
            </a:r>
          </a:p>
        </p:txBody>
      </p:sp>
      <p:sp>
        <p:nvSpPr>
          <p:cNvPr id="3" name="Content Placeholder 2">
            <a:extLst>
              <a:ext uri="{FF2B5EF4-FFF2-40B4-BE49-F238E27FC236}">
                <a16:creationId xmlns:a16="http://schemas.microsoft.com/office/drawing/2014/main" id="{37E706DA-8C2A-43F0-87BC-E8CAF4066DCF}"/>
              </a:ext>
            </a:extLst>
          </p:cNvPr>
          <p:cNvSpPr>
            <a:spLocks noGrp="1"/>
          </p:cNvSpPr>
          <p:nvPr>
            <p:ph sz="half" idx="1"/>
          </p:nvPr>
        </p:nvSpPr>
        <p:spPr>
          <a:xfrm>
            <a:off x="838200" y="1825625"/>
            <a:ext cx="5596054" cy="4351338"/>
          </a:xfrm>
        </p:spPr>
        <p:txBody>
          <a:bodyPr/>
          <a:lstStyle/>
          <a:p>
            <a:pPr marL="0" indent="0">
              <a:buNone/>
            </a:pPr>
            <a:endParaRPr lang="en-US" dirty="0"/>
          </a:p>
          <a:p>
            <a:pPr marL="0" indent="0">
              <a:buNone/>
            </a:pPr>
            <a:endParaRPr lang="en-US" dirty="0"/>
          </a:p>
          <a:p>
            <a:pPr marL="0" indent="0">
              <a:buNone/>
            </a:pPr>
            <a:endParaRPr lang="en-US" dirty="0"/>
          </a:p>
          <a:p>
            <a:pPr marL="0" indent="0">
              <a:buNone/>
            </a:pPr>
            <a:r>
              <a:rPr lang="en-US" dirty="0"/>
              <a:t>Shivaji Deshmukh, General Manager</a:t>
            </a:r>
          </a:p>
          <a:p>
            <a:pPr marL="0" indent="0">
              <a:buNone/>
            </a:pPr>
            <a:endParaRPr lang="en-US" dirty="0"/>
          </a:p>
          <a:p>
            <a:pPr marL="0" indent="0">
              <a:buNone/>
            </a:pPr>
            <a:r>
              <a:rPr lang="en-US" dirty="0"/>
              <a:t>Inland Empire Utilities Agency</a:t>
            </a:r>
          </a:p>
          <a:p>
            <a:pPr marL="0" indent="0">
              <a:buNone/>
            </a:pPr>
            <a:r>
              <a:rPr lang="en-US" dirty="0"/>
              <a:t>www.ieua.org</a:t>
            </a:r>
          </a:p>
        </p:txBody>
      </p:sp>
      <p:sp>
        <p:nvSpPr>
          <p:cNvPr id="4" name="Content Placeholder 3">
            <a:extLst>
              <a:ext uri="{FF2B5EF4-FFF2-40B4-BE49-F238E27FC236}">
                <a16:creationId xmlns:a16="http://schemas.microsoft.com/office/drawing/2014/main" id="{D0EEDF2A-8CEC-414F-A93C-8F9D0712975C}"/>
              </a:ext>
            </a:extLst>
          </p:cNvPr>
          <p:cNvSpPr>
            <a:spLocks noGrp="1"/>
          </p:cNvSpPr>
          <p:nvPr>
            <p:ph sz="half" idx="2"/>
          </p:nvPr>
        </p:nvSpPr>
        <p:spPr>
          <a:xfrm>
            <a:off x="6707457" y="1825625"/>
            <a:ext cx="5181600" cy="4351338"/>
          </a:xfrm>
        </p:spPr>
        <p:txBody>
          <a:bodyPr/>
          <a:lstStyle/>
          <a:p>
            <a:pPr marL="0" indent="0">
              <a:buNone/>
            </a:pPr>
            <a:endParaRPr lang="en-US" dirty="0"/>
          </a:p>
          <a:p>
            <a:pPr marL="0" indent="0">
              <a:buNone/>
            </a:pPr>
            <a:endParaRPr lang="en-US" dirty="0"/>
          </a:p>
          <a:p>
            <a:pPr marL="0" indent="0">
              <a:buNone/>
            </a:pPr>
            <a:endParaRPr lang="en-US" dirty="0"/>
          </a:p>
          <a:p>
            <a:pPr marL="0" indent="0">
              <a:buNone/>
            </a:pPr>
            <a:r>
              <a:rPr lang="en-US" dirty="0"/>
              <a:t>Peter Kavounas, General Manager</a:t>
            </a:r>
          </a:p>
          <a:p>
            <a:pPr marL="0" indent="0">
              <a:buNone/>
            </a:pPr>
            <a:endParaRPr lang="en-US" dirty="0"/>
          </a:p>
          <a:p>
            <a:pPr marL="0" indent="0">
              <a:buNone/>
            </a:pPr>
            <a:r>
              <a:rPr lang="en-US" dirty="0"/>
              <a:t>Chino Basin Watermaster</a:t>
            </a:r>
          </a:p>
          <a:p>
            <a:pPr marL="0" indent="0">
              <a:buNone/>
            </a:pPr>
            <a:r>
              <a:rPr lang="en-US" dirty="0"/>
              <a:t>www.cbwm.org</a:t>
            </a:r>
          </a:p>
        </p:txBody>
      </p:sp>
      <p:sp>
        <p:nvSpPr>
          <p:cNvPr id="5" name="Slide Number Placeholder 4">
            <a:extLst>
              <a:ext uri="{FF2B5EF4-FFF2-40B4-BE49-F238E27FC236}">
                <a16:creationId xmlns:a16="http://schemas.microsoft.com/office/drawing/2014/main" id="{E96279CF-1417-4671-A7BD-2E9BB7013101}"/>
              </a:ext>
            </a:extLst>
          </p:cNvPr>
          <p:cNvSpPr>
            <a:spLocks noGrp="1"/>
          </p:cNvSpPr>
          <p:nvPr>
            <p:ph type="sldNum" sz="quarter" idx="12"/>
          </p:nvPr>
        </p:nvSpPr>
        <p:spPr/>
        <p:txBody>
          <a:bodyPr/>
          <a:lstStyle/>
          <a:p>
            <a:fld id="{091C804E-01A3-4C34-9F7F-70B3AB5A7868}" type="slidenum">
              <a:rPr lang="en-US" smtClean="0"/>
              <a:t>28</a:t>
            </a:fld>
            <a:endParaRPr lang="en-US"/>
          </a:p>
        </p:txBody>
      </p:sp>
      <p:pic>
        <p:nvPicPr>
          <p:cNvPr id="6" name="Picture 5">
            <a:extLst>
              <a:ext uri="{FF2B5EF4-FFF2-40B4-BE49-F238E27FC236}">
                <a16:creationId xmlns:a16="http://schemas.microsoft.com/office/drawing/2014/main" id="{19D6442A-1A9F-4173-91E1-0ED56EF86441}"/>
              </a:ext>
            </a:extLst>
          </p:cNvPr>
          <p:cNvPicPr/>
          <p:nvPr/>
        </p:nvPicPr>
        <p:blipFill>
          <a:blip r:embed="rId2">
            <a:extLst>
              <a:ext uri="{28A0092B-C50C-407E-A947-70E740481C1C}">
                <a14:useLocalDpi xmlns:a14="http://schemas.microsoft.com/office/drawing/2010/main" val="0"/>
              </a:ext>
            </a:extLst>
          </a:blip>
          <a:stretch>
            <a:fillRect/>
          </a:stretch>
        </p:blipFill>
        <p:spPr>
          <a:xfrm>
            <a:off x="2628676" y="5646102"/>
            <a:ext cx="2015101" cy="667174"/>
          </a:xfrm>
          <a:prstGeom prst="rect">
            <a:avLst/>
          </a:prstGeom>
          <a:ln>
            <a:noFill/>
          </a:ln>
          <a:effectLst/>
        </p:spPr>
      </p:pic>
      <p:pic>
        <p:nvPicPr>
          <p:cNvPr id="9" name="Picture 8">
            <a:extLst>
              <a:ext uri="{FF2B5EF4-FFF2-40B4-BE49-F238E27FC236}">
                <a16:creationId xmlns:a16="http://schemas.microsoft.com/office/drawing/2014/main" id="{0E00BEE0-E2BD-43D3-9E5C-AED0DC6570DC}"/>
              </a:ext>
            </a:extLst>
          </p:cNvPr>
          <p:cNvPicPr>
            <a:picLocks noChangeAspect="1"/>
          </p:cNvPicPr>
          <p:nvPr/>
        </p:nvPicPr>
        <p:blipFill>
          <a:blip r:embed="rId3"/>
          <a:stretch>
            <a:fillRect/>
          </a:stretch>
        </p:blipFill>
        <p:spPr>
          <a:xfrm>
            <a:off x="7627850" y="5420467"/>
            <a:ext cx="1081163" cy="1118445"/>
          </a:xfrm>
          <a:prstGeom prst="ellipse">
            <a:avLst/>
          </a:prstGeom>
          <a:ln>
            <a:noFill/>
          </a:ln>
          <a:effectLst>
            <a:softEdge rad="139700"/>
          </a:effectLst>
        </p:spPr>
      </p:pic>
    </p:spTree>
    <p:extLst>
      <p:ext uri="{BB962C8B-B14F-4D97-AF65-F5344CB8AC3E}">
        <p14:creationId xmlns:p14="http://schemas.microsoft.com/office/powerpoint/2010/main" val="418840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26F1-7197-4AC0-84B4-36E8C891353B}"/>
              </a:ext>
            </a:extLst>
          </p:cNvPr>
          <p:cNvSpPr>
            <a:spLocks noGrp="1"/>
          </p:cNvSpPr>
          <p:nvPr>
            <p:ph type="title"/>
          </p:nvPr>
        </p:nvSpPr>
        <p:spPr>
          <a:xfrm>
            <a:off x="838200" y="498937"/>
            <a:ext cx="10515600" cy="1325563"/>
          </a:xfrm>
        </p:spPr>
        <p:txBody>
          <a:bodyPr/>
          <a:lstStyle/>
          <a:p>
            <a:r>
              <a:rPr lang="en-US" dirty="0">
                <a:latin typeface="+mn-lt"/>
                <a:cs typeface="Arial" panose="020B0604020202020204" pitchFamily="34" charset="0"/>
              </a:rPr>
              <a:t>Basin</a:t>
            </a:r>
            <a:br>
              <a:rPr lang="en-US" dirty="0">
                <a:latin typeface="+mn-lt"/>
                <a:cs typeface="Arial" panose="020B0604020202020204" pitchFamily="34" charset="0"/>
              </a:rPr>
            </a:br>
            <a:r>
              <a:rPr lang="en-US" dirty="0">
                <a:latin typeface="+mn-lt"/>
                <a:cs typeface="Arial" panose="020B0604020202020204" pitchFamily="34" charset="0"/>
              </a:rPr>
              <a:t>setting</a:t>
            </a:r>
          </a:p>
        </p:txBody>
      </p:sp>
      <p:pic>
        <p:nvPicPr>
          <p:cNvPr id="4" name="Picture 2" descr="xxx005">
            <a:extLst>
              <a:ext uri="{FF2B5EF4-FFF2-40B4-BE49-F238E27FC236}">
                <a16:creationId xmlns:a16="http://schemas.microsoft.com/office/drawing/2014/main" id="{5EEFF07B-E533-423F-A665-1804BEA98F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3555" y="-1588"/>
            <a:ext cx="8832860" cy="662541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E99C71D-254A-4952-B7F2-62B9CD8E5C16}"/>
              </a:ext>
            </a:extLst>
          </p:cNvPr>
          <p:cNvSpPr>
            <a:spLocks noGrp="1"/>
          </p:cNvSpPr>
          <p:nvPr>
            <p:ph type="sldNum" sz="quarter" idx="12"/>
          </p:nvPr>
        </p:nvSpPr>
        <p:spPr>
          <a:xfrm>
            <a:off x="9246219" y="6518045"/>
            <a:ext cx="2743200" cy="365125"/>
          </a:xfrm>
        </p:spPr>
        <p:txBody>
          <a:bodyPr/>
          <a:lstStyle/>
          <a:p>
            <a:fld id="{091C804E-01A3-4C34-9F7F-70B3AB5A7868}" type="slidenum">
              <a:rPr lang="en-US" smtClean="0"/>
              <a:t>3</a:t>
            </a:fld>
            <a:endParaRPr lang="en-US" dirty="0"/>
          </a:p>
        </p:txBody>
      </p:sp>
      <p:pic>
        <p:nvPicPr>
          <p:cNvPr id="5" name="Audio 4">
            <a:hlinkClick r:id="" action="ppaction://media"/>
            <a:extLst>
              <a:ext uri="{FF2B5EF4-FFF2-40B4-BE49-F238E27FC236}">
                <a16:creationId xmlns:a16="http://schemas.microsoft.com/office/drawing/2014/main" id="{7844AA0A-5A8F-4D61-AFC4-277BA20BD2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67666434"/>
      </p:ext>
    </p:extLst>
  </p:cSld>
  <p:clrMapOvr>
    <a:masterClrMapping/>
  </p:clrMapOvr>
  <mc:AlternateContent xmlns:mc="http://schemas.openxmlformats.org/markup-compatibility/2006">
    <mc:Choice xmlns:p14="http://schemas.microsoft.com/office/powerpoint/2010/main" Requires="p14">
      <p:transition spd="med" p14:dur="700" advTm="42840">
        <p:fade/>
      </p:transition>
    </mc:Choice>
    <mc:Fallback>
      <p:transition spd="med" advTm="428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26F1-7197-4AC0-84B4-36E8C891353B}"/>
              </a:ext>
            </a:extLst>
          </p:cNvPr>
          <p:cNvSpPr>
            <a:spLocks noGrp="1"/>
          </p:cNvSpPr>
          <p:nvPr>
            <p:ph type="title"/>
          </p:nvPr>
        </p:nvSpPr>
        <p:spPr>
          <a:xfrm>
            <a:off x="838200" y="498937"/>
            <a:ext cx="10515600" cy="1325563"/>
          </a:xfrm>
        </p:spPr>
        <p:txBody>
          <a:bodyPr/>
          <a:lstStyle/>
          <a:p>
            <a:r>
              <a:rPr lang="en-US" dirty="0">
                <a:latin typeface="+mn-lt"/>
                <a:cs typeface="Arial" panose="020B0604020202020204" pitchFamily="34" charset="0"/>
              </a:rPr>
              <a:t>Basin</a:t>
            </a:r>
            <a:br>
              <a:rPr lang="en-US" dirty="0">
                <a:latin typeface="+mn-lt"/>
                <a:cs typeface="Arial" panose="020B0604020202020204" pitchFamily="34" charset="0"/>
              </a:rPr>
            </a:br>
            <a:r>
              <a:rPr lang="en-US" dirty="0">
                <a:latin typeface="+mn-lt"/>
                <a:cs typeface="Arial" panose="020B0604020202020204" pitchFamily="34" charset="0"/>
              </a:rPr>
              <a:t>setting</a:t>
            </a:r>
          </a:p>
        </p:txBody>
      </p:sp>
      <p:pic>
        <p:nvPicPr>
          <p:cNvPr id="5" name="Picture 4">
            <a:extLst>
              <a:ext uri="{FF2B5EF4-FFF2-40B4-BE49-F238E27FC236}">
                <a16:creationId xmlns:a16="http://schemas.microsoft.com/office/drawing/2014/main" id="{2D1323CE-A830-4AA6-93A3-873BC44C8D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1544" y="-358698"/>
            <a:ext cx="9065068" cy="7004825"/>
          </a:xfrm>
          <a:prstGeom prst="rect">
            <a:avLst/>
          </a:prstGeom>
        </p:spPr>
      </p:pic>
      <p:sp>
        <p:nvSpPr>
          <p:cNvPr id="3" name="Slide Number Placeholder 2">
            <a:extLst>
              <a:ext uri="{FF2B5EF4-FFF2-40B4-BE49-F238E27FC236}">
                <a16:creationId xmlns:a16="http://schemas.microsoft.com/office/drawing/2014/main" id="{B62D42A3-54B8-441E-A2AA-648D523B3BCF}"/>
              </a:ext>
            </a:extLst>
          </p:cNvPr>
          <p:cNvSpPr>
            <a:spLocks noGrp="1"/>
          </p:cNvSpPr>
          <p:nvPr>
            <p:ph type="sldNum" sz="quarter" idx="12"/>
          </p:nvPr>
        </p:nvSpPr>
        <p:spPr>
          <a:xfrm>
            <a:off x="9123556" y="6551498"/>
            <a:ext cx="2743200" cy="365125"/>
          </a:xfrm>
        </p:spPr>
        <p:txBody>
          <a:bodyPr/>
          <a:lstStyle/>
          <a:p>
            <a:fld id="{091C804E-01A3-4C34-9F7F-70B3AB5A7868}" type="slidenum">
              <a:rPr lang="en-US" smtClean="0"/>
              <a:t>4</a:t>
            </a:fld>
            <a:endParaRPr lang="en-US" dirty="0"/>
          </a:p>
        </p:txBody>
      </p:sp>
      <p:pic>
        <p:nvPicPr>
          <p:cNvPr id="6" name="Audio 5">
            <a:hlinkClick r:id="" action="ppaction://media"/>
            <a:extLst>
              <a:ext uri="{FF2B5EF4-FFF2-40B4-BE49-F238E27FC236}">
                <a16:creationId xmlns:a16="http://schemas.microsoft.com/office/drawing/2014/main" id="{5EDE0C0B-057A-473D-9A6C-6E0850F2C6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27689106"/>
      </p:ext>
    </p:extLst>
  </p:cSld>
  <p:clrMapOvr>
    <a:masterClrMapping/>
  </p:clrMapOvr>
  <mc:AlternateContent xmlns:mc="http://schemas.openxmlformats.org/markup-compatibility/2006">
    <mc:Choice xmlns:p14="http://schemas.microsoft.com/office/powerpoint/2010/main" Requires="p14">
      <p:transition spd="med" p14:dur="700" advTm="50688">
        <p:fade/>
      </p:transition>
    </mc:Choice>
    <mc:Fallback>
      <p:transition spd="med" advTm="506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26F1-7197-4AC0-84B4-36E8C891353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Description of Stakeholders</a:t>
            </a:r>
          </a:p>
        </p:txBody>
      </p:sp>
      <p:sp>
        <p:nvSpPr>
          <p:cNvPr id="3" name="Content Placeholder 2">
            <a:extLst>
              <a:ext uri="{FF2B5EF4-FFF2-40B4-BE49-F238E27FC236}">
                <a16:creationId xmlns:a16="http://schemas.microsoft.com/office/drawing/2014/main" id="{8199303C-EB41-4DB1-9719-A05BB9646A4A}"/>
              </a:ext>
            </a:extLst>
          </p:cNvPr>
          <p:cNvSpPr>
            <a:spLocks noGrp="1"/>
          </p:cNvSpPr>
          <p:nvPr>
            <p:ph idx="1"/>
          </p:nvPr>
        </p:nvSpPr>
        <p:spPr/>
        <p:txBody>
          <a:bodyPr/>
          <a:lstStyle/>
          <a:p>
            <a:r>
              <a:rPr lang="en-US" dirty="0"/>
              <a:t>Groundwater Pumpers (farmers, industry, retail water agencies)</a:t>
            </a:r>
          </a:p>
          <a:p>
            <a:r>
              <a:rPr lang="en-US" dirty="0"/>
              <a:t>Wastewater treatment agencies</a:t>
            </a:r>
          </a:p>
          <a:p>
            <a:r>
              <a:rPr lang="en-US" dirty="0"/>
              <a:t>Imported water agencies</a:t>
            </a:r>
          </a:p>
          <a:p>
            <a:r>
              <a:rPr lang="en-US" dirty="0"/>
              <a:t>Santa Ana Watershed Project Authority</a:t>
            </a:r>
          </a:p>
          <a:p>
            <a:r>
              <a:rPr lang="en-US" dirty="0"/>
              <a:t>Regional Water Quality Control Board</a:t>
            </a:r>
          </a:p>
        </p:txBody>
      </p:sp>
      <p:sp>
        <p:nvSpPr>
          <p:cNvPr id="4" name="Slide Number Placeholder 3">
            <a:extLst>
              <a:ext uri="{FF2B5EF4-FFF2-40B4-BE49-F238E27FC236}">
                <a16:creationId xmlns:a16="http://schemas.microsoft.com/office/drawing/2014/main" id="{27DA5C28-2011-49CC-8E05-A2F747BAA651}"/>
              </a:ext>
            </a:extLst>
          </p:cNvPr>
          <p:cNvSpPr>
            <a:spLocks noGrp="1"/>
          </p:cNvSpPr>
          <p:nvPr>
            <p:ph type="sldNum" sz="quarter" idx="12"/>
          </p:nvPr>
        </p:nvSpPr>
        <p:spPr/>
        <p:txBody>
          <a:bodyPr/>
          <a:lstStyle/>
          <a:p>
            <a:fld id="{091C804E-01A3-4C34-9F7F-70B3AB5A7868}" type="slidenum">
              <a:rPr lang="en-US" smtClean="0"/>
              <a:t>5</a:t>
            </a:fld>
            <a:endParaRPr lang="en-US"/>
          </a:p>
        </p:txBody>
      </p:sp>
      <p:pic>
        <p:nvPicPr>
          <p:cNvPr id="5" name="Audio 4">
            <a:hlinkClick r:id="" action="ppaction://media"/>
            <a:extLst>
              <a:ext uri="{FF2B5EF4-FFF2-40B4-BE49-F238E27FC236}">
                <a16:creationId xmlns:a16="http://schemas.microsoft.com/office/drawing/2014/main" id="{9E298621-A840-4571-87B6-78564DAC4B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34907457"/>
      </p:ext>
    </p:extLst>
  </p:cSld>
  <p:clrMapOvr>
    <a:masterClrMapping/>
  </p:clrMapOvr>
  <mc:AlternateContent xmlns:mc="http://schemas.openxmlformats.org/markup-compatibility/2006">
    <mc:Choice xmlns:p14="http://schemas.microsoft.com/office/powerpoint/2010/main" Requires="p14">
      <p:transition spd="med" p14:dur="700" advTm="38498">
        <p:fade/>
      </p:transition>
    </mc:Choice>
    <mc:Fallback>
      <p:transition spd="med" advTm="384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87D9D-9E46-4399-8069-F5EF16A374D2}"/>
              </a:ext>
            </a:extLst>
          </p:cNvPr>
          <p:cNvSpPr>
            <a:spLocks noGrp="1"/>
          </p:cNvSpPr>
          <p:nvPr>
            <p:ph type="title"/>
          </p:nvPr>
        </p:nvSpPr>
        <p:spPr/>
        <p:txBody>
          <a:bodyPr/>
          <a:lstStyle/>
          <a:p>
            <a:r>
              <a:rPr lang="en-US" dirty="0"/>
              <a:t>Regional Cooperation to manage salinity through Max Benefit</a:t>
            </a:r>
            <a:br>
              <a:rPr lang="en-US" dirty="0"/>
            </a:br>
            <a:endParaRPr lang="en-US" dirty="0"/>
          </a:p>
        </p:txBody>
      </p:sp>
      <p:sp>
        <p:nvSpPr>
          <p:cNvPr id="3" name="Text Placeholder 2">
            <a:extLst>
              <a:ext uri="{FF2B5EF4-FFF2-40B4-BE49-F238E27FC236}">
                <a16:creationId xmlns:a16="http://schemas.microsoft.com/office/drawing/2014/main" id="{DC960190-C3B5-4D36-8295-4C2B68F9328E}"/>
              </a:ext>
            </a:extLst>
          </p:cNvPr>
          <p:cNvSpPr>
            <a:spLocks noGrp="1"/>
          </p:cNvSpPr>
          <p:nvPr>
            <p:ph type="body" idx="1"/>
          </p:nvPr>
        </p:nvSpPr>
        <p:spPr/>
        <p:txBody>
          <a:bodyPr/>
          <a:lstStyle/>
          <a:p>
            <a:r>
              <a:rPr lang="en-US" dirty="0"/>
              <a:t>By: Peter Kavounas</a:t>
            </a:r>
          </a:p>
        </p:txBody>
      </p:sp>
      <p:sp>
        <p:nvSpPr>
          <p:cNvPr id="4" name="Slide Number Placeholder 3">
            <a:extLst>
              <a:ext uri="{FF2B5EF4-FFF2-40B4-BE49-F238E27FC236}">
                <a16:creationId xmlns:a16="http://schemas.microsoft.com/office/drawing/2014/main" id="{9788D4FE-4953-46C4-BD6F-099E1D2AF87A}"/>
              </a:ext>
            </a:extLst>
          </p:cNvPr>
          <p:cNvSpPr>
            <a:spLocks noGrp="1"/>
          </p:cNvSpPr>
          <p:nvPr>
            <p:ph type="sldNum" sz="quarter" idx="12"/>
          </p:nvPr>
        </p:nvSpPr>
        <p:spPr/>
        <p:txBody>
          <a:bodyPr/>
          <a:lstStyle/>
          <a:p>
            <a:fld id="{091C804E-01A3-4C34-9F7F-70B3AB5A7868}" type="slidenum">
              <a:rPr lang="en-US" smtClean="0"/>
              <a:t>6</a:t>
            </a:fld>
            <a:endParaRPr lang="en-US"/>
          </a:p>
        </p:txBody>
      </p:sp>
      <p:pic>
        <p:nvPicPr>
          <p:cNvPr id="5" name="Audio 4">
            <a:hlinkClick r:id="" action="ppaction://media"/>
            <a:extLst>
              <a:ext uri="{FF2B5EF4-FFF2-40B4-BE49-F238E27FC236}">
                <a16:creationId xmlns:a16="http://schemas.microsoft.com/office/drawing/2014/main" id="{089A614D-CB1D-4F40-AE57-27B31262E5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48763742"/>
      </p:ext>
    </p:extLst>
  </p:cSld>
  <p:clrMapOvr>
    <a:masterClrMapping/>
  </p:clrMapOvr>
  <mc:AlternateContent xmlns:mc="http://schemas.openxmlformats.org/markup-compatibility/2006">
    <mc:Choice xmlns:p14="http://schemas.microsoft.com/office/powerpoint/2010/main" Requires="p14">
      <p:transition spd="med" p14:dur="700" advTm="12035">
        <p:fade/>
      </p:transition>
    </mc:Choice>
    <mc:Fallback>
      <p:transition spd="med" advTm="120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26F1-7197-4AC0-84B4-36E8C891353B}"/>
              </a:ext>
            </a:extLst>
          </p:cNvPr>
          <p:cNvSpPr>
            <a:spLocks noGrp="1"/>
          </p:cNvSpPr>
          <p:nvPr>
            <p:ph type="title"/>
          </p:nvPr>
        </p:nvSpPr>
        <p:spPr>
          <a:xfrm>
            <a:off x="838200" y="1279516"/>
            <a:ext cx="10515600" cy="1325563"/>
          </a:xfrm>
        </p:spPr>
        <p:txBody>
          <a:bodyPr>
            <a:normAutofit fontScale="90000"/>
          </a:bodyPr>
          <a:lstStyle/>
          <a:p>
            <a:r>
              <a:rPr lang="en-US" dirty="0">
                <a:latin typeface="+mn-lt"/>
                <a:cs typeface="Arial" panose="020B0604020202020204" pitchFamily="34" charset="0"/>
              </a:rPr>
              <a:t>Basin</a:t>
            </a:r>
            <a:br>
              <a:rPr lang="en-US" dirty="0">
                <a:latin typeface="+mn-lt"/>
                <a:cs typeface="Arial" panose="020B0604020202020204" pitchFamily="34" charset="0"/>
              </a:rPr>
            </a:br>
            <a:r>
              <a:rPr lang="en-US" dirty="0">
                <a:latin typeface="+mn-lt"/>
                <a:cs typeface="Arial" panose="020B0604020202020204" pitchFamily="34" charset="0"/>
              </a:rPr>
              <a:t>Plan</a:t>
            </a:r>
            <a:br>
              <a:rPr lang="en-US" dirty="0">
                <a:latin typeface="+mn-lt"/>
                <a:cs typeface="Arial" panose="020B0604020202020204" pitchFamily="34" charset="0"/>
              </a:rPr>
            </a:br>
            <a:r>
              <a:rPr lang="en-US" dirty="0">
                <a:latin typeface="+mn-lt"/>
                <a:cs typeface="Arial" panose="020B0604020202020204" pitchFamily="34" charset="0"/>
              </a:rPr>
              <a:t>Amendment</a:t>
            </a:r>
            <a:br>
              <a:rPr lang="en-US" dirty="0">
                <a:latin typeface="+mn-lt"/>
                <a:cs typeface="Arial" panose="020B0604020202020204" pitchFamily="34" charset="0"/>
              </a:rPr>
            </a:br>
            <a:br>
              <a:rPr lang="en-US" dirty="0">
                <a:latin typeface="+mn-lt"/>
                <a:cs typeface="Arial" panose="020B0604020202020204" pitchFamily="34" charset="0"/>
              </a:rPr>
            </a:br>
            <a:r>
              <a:rPr lang="en-US" dirty="0">
                <a:latin typeface="+mn-lt"/>
                <a:cs typeface="Arial" panose="020B0604020202020204" pitchFamily="34" charset="0"/>
              </a:rPr>
              <a:t>From this:</a:t>
            </a:r>
          </a:p>
        </p:txBody>
      </p:sp>
      <p:pic>
        <p:nvPicPr>
          <p:cNvPr id="4" name="Picture 2" descr="subbasins">
            <a:extLst>
              <a:ext uri="{FF2B5EF4-FFF2-40B4-BE49-F238E27FC236}">
                <a16:creationId xmlns:a16="http://schemas.microsoft.com/office/drawing/2014/main" id="{9510CE5B-879C-42E8-B353-5C3269D658D5}"/>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a:ext>
            </a:extLst>
          </a:blip>
          <a:srcRect/>
          <a:stretch>
            <a:fillRect/>
          </a:stretch>
        </p:blipFill>
        <p:spPr bwMode="auto">
          <a:xfrm>
            <a:off x="3800690" y="0"/>
            <a:ext cx="8391310" cy="628928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321319C-9B50-419D-B1F6-C8251B8898D6}"/>
              </a:ext>
            </a:extLst>
          </p:cNvPr>
          <p:cNvSpPr>
            <a:spLocks noGrp="1"/>
          </p:cNvSpPr>
          <p:nvPr>
            <p:ph type="sldNum" sz="quarter" idx="12"/>
          </p:nvPr>
        </p:nvSpPr>
        <p:spPr/>
        <p:txBody>
          <a:bodyPr/>
          <a:lstStyle/>
          <a:p>
            <a:fld id="{091C804E-01A3-4C34-9F7F-70B3AB5A7868}" type="slidenum">
              <a:rPr lang="en-US" smtClean="0"/>
              <a:t>7</a:t>
            </a:fld>
            <a:endParaRPr lang="en-US"/>
          </a:p>
        </p:txBody>
      </p:sp>
      <p:pic>
        <p:nvPicPr>
          <p:cNvPr id="7" name="Audio 6">
            <a:hlinkClick r:id="" action="ppaction://media"/>
            <a:extLst>
              <a:ext uri="{FF2B5EF4-FFF2-40B4-BE49-F238E27FC236}">
                <a16:creationId xmlns:a16="http://schemas.microsoft.com/office/drawing/2014/main" id="{10A92192-3EBE-416F-8D19-A495891C77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83063280"/>
      </p:ext>
    </p:extLst>
  </p:cSld>
  <p:clrMapOvr>
    <a:masterClrMapping/>
  </p:clrMapOvr>
  <mc:AlternateContent xmlns:mc="http://schemas.openxmlformats.org/markup-compatibility/2006">
    <mc:Choice xmlns:p14="http://schemas.microsoft.com/office/powerpoint/2010/main" Requires="p14">
      <p:transition spd="med" p14:dur="700" advTm="190240">
        <p:fade/>
      </p:transition>
    </mc:Choice>
    <mc:Fallback>
      <p:transition spd="med" advTm="1902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26F1-7197-4AC0-84B4-36E8C891353B}"/>
              </a:ext>
            </a:extLst>
          </p:cNvPr>
          <p:cNvSpPr>
            <a:spLocks noGrp="1"/>
          </p:cNvSpPr>
          <p:nvPr>
            <p:ph type="title"/>
          </p:nvPr>
        </p:nvSpPr>
        <p:spPr>
          <a:xfrm>
            <a:off x="838200" y="1279516"/>
            <a:ext cx="10515600" cy="1325563"/>
          </a:xfrm>
        </p:spPr>
        <p:txBody>
          <a:bodyPr>
            <a:normAutofit fontScale="90000"/>
          </a:bodyPr>
          <a:lstStyle/>
          <a:p>
            <a:r>
              <a:rPr lang="en-US" dirty="0">
                <a:latin typeface="+mn-lt"/>
                <a:cs typeface="Arial" panose="020B0604020202020204" pitchFamily="34" charset="0"/>
              </a:rPr>
              <a:t>Basin</a:t>
            </a:r>
            <a:br>
              <a:rPr lang="en-US" dirty="0">
                <a:latin typeface="+mn-lt"/>
                <a:cs typeface="Arial" panose="020B0604020202020204" pitchFamily="34" charset="0"/>
              </a:rPr>
            </a:br>
            <a:r>
              <a:rPr lang="en-US" dirty="0">
                <a:latin typeface="+mn-lt"/>
                <a:cs typeface="Arial" panose="020B0604020202020204" pitchFamily="34" charset="0"/>
              </a:rPr>
              <a:t>Plan</a:t>
            </a:r>
            <a:br>
              <a:rPr lang="en-US" dirty="0">
                <a:latin typeface="+mn-lt"/>
                <a:cs typeface="Arial" panose="020B0604020202020204" pitchFamily="34" charset="0"/>
              </a:rPr>
            </a:br>
            <a:r>
              <a:rPr lang="en-US" dirty="0">
                <a:latin typeface="+mn-lt"/>
                <a:cs typeface="Arial" panose="020B0604020202020204" pitchFamily="34" charset="0"/>
              </a:rPr>
              <a:t>Amendment</a:t>
            </a:r>
            <a:br>
              <a:rPr lang="en-US" dirty="0">
                <a:latin typeface="+mn-lt"/>
                <a:cs typeface="Arial" panose="020B0604020202020204" pitchFamily="34" charset="0"/>
              </a:rPr>
            </a:br>
            <a:br>
              <a:rPr lang="en-US" dirty="0">
                <a:latin typeface="+mn-lt"/>
                <a:cs typeface="Arial" panose="020B0604020202020204" pitchFamily="34" charset="0"/>
              </a:rPr>
            </a:br>
            <a:r>
              <a:rPr lang="en-US" dirty="0">
                <a:latin typeface="+mn-lt"/>
                <a:cs typeface="Arial" panose="020B0604020202020204" pitchFamily="34" charset="0"/>
              </a:rPr>
              <a:t>To this:</a:t>
            </a:r>
          </a:p>
        </p:txBody>
      </p:sp>
      <p:pic>
        <p:nvPicPr>
          <p:cNvPr id="5" name="Picture 2" descr="PP_antideg">
            <a:extLst>
              <a:ext uri="{FF2B5EF4-FFF2-40B4-BE49-F238E27FC236}">
                <a16:creationId xmlns:a16="http://schemas.microsoft.com/office/drawing/2014/main" id="{C439D4A2-6AF0-4296-9A6A-14786F57488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552538" y="-176475"/>
            <a:ext cx="8959130" cy="692296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8645729-DA79-462C-947D-343577A4D6FB}"/>
              </a:ext>
            </a:extLst>
          </p:cNvPr>
          <p:cNvSpPr>
            <a:spLocks noGrp="1"/>
          </p:cNvSpPr>
          <p:nvPr>
            <p:ph type="sldNum" sz="quarter" idx="12"/>
          </p:nvPr>
        </p:nvSpPr>
        <p:spPr/>
        <p:txBody>
          <a:bodyPr/>
          <a:lstStyle/>
          <a:p>
            <a:fld id="{091C804E-01A3-4C34-9F7F-70B3AB5A7868}" type="slidenum">
              <a:rPr lang="en-US" smtClean="0"/>
              <a:t>8</a:t>
            </a:fld>
            <a:endParaRPr lang="en-US"/>
          </a:p>
        </p:txBody>
      </p:sp>
      <p:pic>
        <p:nvPicPr>
          <p:cNvPr id="4" name="Audio 3">
            <a:hlinkClick r:id="" action="ppaction://media"/>
            <a:extLst>
              <a:ext uri="{FF2B5EF4-FFF2-40B4-BE49-F238E27FC236}">
                <a16:creationId xmlns:a16="http://schemas.microsoft.com/office/drawing/2014/main" id="{9F7CFFF2-F733-41E1-9525-0DF8BEA6DF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16063246"/>
      </p:ext>
    </p:extLst>
  </p:cSld>
  <p:clrMapOvr>
    <a:masterClrMapping/>
  </p:clrMapOvr>
  <mc:AlternateContent xmlns:mc="http://schemas.openxmlformats.org/markup-compatibility/2006">
    <mc:Choice xmlns:p14="http://schemas.microsoft.com/office/powerpoint/2010/main" Requires="p14">
      <p:transition spd="med" p14:dur="700" advTm="46163">
        <p:fade/>
      </p:transition>
    </mc:Choice>
    <mc:Fallback>
      <p:transition spd="med" advTm="461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26F1-7197-4AC0-84B4-36E8C891353B}"/>
              </a:ext>
            </a:extLst>
          </p:cNvPr>
          <p:cNvSpPr>
            <a:spLocks noGrp="1"/>
          </p:cNvSpPr>
          <p:nvPr>
            <p:ph type="title"/>
          </p:nvPr>
        </p:nvSpPr>
        <p:spPr>
          <a:xfrm>
            <a:off x="838200" y="1279516"/>
            <a:ext cx="10515600" cy="1325563"/>
          </a:xfrm>
        </p:spPr>
        <p:txBody>
          <a:bodyPr>
            <a:normAutofit fontScale="90000"/>
          </a:bodyPr>
          <a:lstStyle/>
          <a:p>
            <a:r>
              <a:rPr lang="en-US" dirty="0">
                <a:latin typeface="+mn-lt"/>
                <a:cs typeface="Arial" panose="020B0604020202020204" pitchFamily="34" charset="0"/>
              </a:rPr>
              <a:t>TDS/N</a:t>
            </a:r>
            <a:br>
              <a:rPr lang="en-US" dirty="0">
                <a:latin typeface="+mn-lt"/>
                <a:cs typeface="Arial" panose="020B0604020202020204" pitchFamily="34" charset="0"/>
              </a:rPr>
            </a:br>
            <a:r>
              <a:rPr lang="en-US" dirty="0">
                <a:latin typeface="+mn-lt"/>
                <a:cs typeface="Arial" panose="020B0604020202020204" pitchFamily="34" charset="0"/>
              </a:rPr>
              <a:t>Limits</a:t>
            </a:r>
            <a:br>
              <a:rPr lang="en-US" dirty="0">
                <a:latin typeface="+mn-lt"/>
                <a:cs typeface="Arial" panose="020B0604020202020204" pitchFamily="34" charset="0"/>
              </a:rPr>
            </a:br>
            <a:br>
              <a:rPr lang="en-US" dirty="0">
                <a:latin typeface="+mn-lt"/>
                <a:cs typeface="Arial" panose="020B0604020202020204" pitchFamily="34" charset="0"/>
              </a:rPr>
            </a:br>
            <a:r>
              <a:rPr lang="en-US" dirty="0">
                <a:latin typeface="+mn-lt"/>
                <a:cs typeface="Arial" panose="020B0604020202020204" pitchFamily="34" charset="0"/>
              </a:rPr>
              <a:t>From this:</a:t>
            </a:r>
          </a:p>
        </p:txBody>
      </p:sp>
      <p:pic>
        <p:nvPicPr>
          <p:cNvPr id="5" name="Picture 2" descr="fig_1">
            <a:extLst>
              <a:ext uri="{FF2B5EF4-FFF2-40B4-BE49-F238E27FC236}">
                <a16:creationId xmlns:a16="http://schemas.microsoft.com/office/drawing/2014/main" id="{C26EFC9F-89D1-4030-A9BD-0908495452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2839" y="116958"/>
            <a:ext cx="9378787" cy="606862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454A287-64A0-4F3D-8AC9-5BBED7A14B78}"/>
              </a:ext>
            </a:extLst>
          </p:cNvPr>
          <p:cNvSpPr>
            <a:spLocks noGrp="1"/>
          </p:cNvSpPr>
          <p:nvPr>
            <p:ph type="sldNum" sz="quarter" idx="12"/>
          </p:nvPr>
        </p:nvSpPr>
        <p:spPr/>
        <p:txBody>
          <a:bodyPr/>
          <a:lstStyle/>
          <a:p>
            <a:fld id="{091C804E-01A3-4C34-9F7F-70B3AB5A7868}" type="slidenum">
              <a:rPr lang="en-US" smtClean="0"/>
              <a:t>9</a:t>
            </a:fld>
            <a:endParaRPr lang="en-US"/>
          </a:p>
        </p:txBody>
      </p:sp>
      <p:pic>
        <p:nvPicPr>
          <p:cNvPr id="4" name="Audio 3">
            <a:hlinkClick r:id="" action="ppaction://media"/>
            <a:extLst>
              <a:ext uri="{FF2B5EF4-FFF2-40B4-BE49-F238E27FC236}">
                <a16:creationId xmlns:a16="http://schemas.microsoft.com/office/drawing/2014/main" id="{6491AB8B-00A3-4776-B293-DB4F106D87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28234976"/>
      </p:ext>
    </p:extLst>
  </p:cSld>
  <p:clrMapOvr>
    <a:masterClrMapping/>
  </p:clrMapOvr>
  <mc:AlternateContent xmlns:mc="http://schemas.openxmlformats.org/markup-compatibility/2006">
    <mc:Choice xmlns:p14="http://schemas.microsoft.com/office/powerpoint/2010/main" Requires="p14">
      <p:transition spd="med" p14:dur="700" advTm="108436">
        <p:fade/>
      </p:transition>
    </mc:Choice>
    <mc:Fallback>
      <p:transition spd="med" advTm="1084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1F497D"/>
      </a:dk1>
      <a:lt1>
        <a:sysClr val="window" lastClr="FFFFFF"/>
      </a:lt1>
      <a:dk2>
        <a:srgbClr val="548DD4"/>
      </a:dk2>
      <a:lt2>
        <a:srgbClr val="EEECE1"/>
      </a:lt2>
      <a:accent1>
        <a:srgbClr val="17365D"/>
      </a:accent1>
      <a:accent2>
        <a:srgbClr val="EEB500"/>
      </a:accent2>
      <a:accent3>
        <a:srgbClr val="9BBB59"/>
      </a:accent3>
      <a:accent4>
        <a:srgbClr val="8064A2"/>
      </a:accent4>
      <a:accent5>
        <a:srgbClr val="595959"/>
      </a:accent5>
      <a:accent6>
        <a:srgbClr val="7F7F7F"/>
      </a:accent6>
      <a:hlink>
        <a:srgbClr val="0000FF"/>
      </a:hlink>
      <a:folHlink>
        <a:srgbClr val="FFC00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0920A1BD-C4B8-441F-9C14-73CF4615E535}" vid="{15F8D7CA-6813-4EE3-803D-56FCCFB7F8FB}"/>
    </a:ext>
  </a:extLst>
</a:theme>
</file>

<file path=ppt/theme/theme3.xml><?xml version="1.0" encoding="utf-8"?>
<a:theme xmlns:a="http://schemas.openxmlformats.org/drawingml/2006/main" name="TEST-IEUA NEW TEMPLATE">
  <a:themeElements>
    <a:clrScheme name="Custom 1">
      <a:dk1>
        <a:srgbClr val="1F497D"/>
      </a:dk1>
      <a:lt1>
        <a:sysClr val="window" lastClr="FFFFFF"/>
      </a:lt1>
      <a:dk2>
        <a:srgbClr val="548DD4"/>
      </a:dk2>
      <a:lt2>
        <a:srgbClr val="EEECE1"/>
      </a:lt2>
      <a:accent1>
        <a:srgbClr val="17365D"/>
      </a:accent1>
      <a:accent2>
        <a:srgbClr val="EEB500"/>
      </a:accent2>
      <a:accent3>
        <a:srgbClr val="9BBB59"/>
      </a:accent3>
      <a:accent4>
        <a:srgbClr val="8064A2"/>
      </a:accent4>
      <a:accent5>
        <a:srgbClr val="595959"/>
      </a:accent5>
      <a:accent6>
        <a:srgbClr val="7F7F7F"/>
      </a:accent6>
      <a:hlink>
        <a:srgbClr val="0000FF"/>
      </a:hlink>
      <a:folHlink>
        <a:srgbClr val="FFC00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ST-IEUA NEW TEMPLATE" id="{76752CE2-127B-47DF-A6CB-38D8CD62E924}" vid="{45DB77B0-B7EF-432E-972E-DD3FB856C99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1F497D"/>
    </a:dk1>
    <a:lt1>
      <a:sysClr val="window" lastClr="FFFFFF"/>
    </a:lt1>
    <a:dk2>
      <a:srgbClr val="548DD4"/>
    </a:dk2>
    <a:lt2>
      <a:srgbClr val="EEECE1"/>
    </a:lt2>
    <a:accent1>
      <a:srgbClr val="17365D"/>
    </a:accent1>
    <a:accent2>
      <a:srgbClr val="EEB500"/>
    </a:accent2>
    <a:accent3>
      <a:srgbClr val="9BBB59"/>
    </a:accent3>
    <a:accent4>
      <a:srgbClr val="8064A2"/>
    </a:accent4>
    <a:accent5>
      <a:srgbClr val="595959"/>
    </a:accent5>
    <a:accent6>
      <a:srgbClr val="7F7F7F"/>
    </a:accent6>
    <a:hlink>
      <a:srgbClr val="0000FF"/>
    </a:hlink>
    <a:folHlink>
      <a:srgbClr val="FFC00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664</TotalTime>
  <Words>1629</Words>
  <Application>Microsoft Office PowerPoint</Application>
  <PresentationFormat>Widescreen</PresentationFormat>
  <Paragraphs>265</Paragraphs>
  <Slides>28</Slides>
  <Notes>14</Notes>
  <HiddenSlides>0</HiddenSlides>
  <MMClips>12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28</vt:i4>
      </vt:variant>
    </vt:vector>
  </HeadingPairs>
  <TitlesOfParts>
    <vt:vector size="39" baseType="lpstr">
      <vt:lpstr>Arial</vt:lpstr>
      <vt:lpstr>Calibri</vt:lpstr>
      <vt:lpstr>Calibri Light</vt:lpstr>
      <vt:lpstr>Georgia</vt:lpstr>
      <vt:lpstr>Gill Sans MT</vt:lpstr>
      <vt:lpstr>Times New Roman</vt:lpstr>
      <vt:lpstr>Tw Cen MT</vt:lpstr>
      <vt:lpstr>Wingdings</vt:lpstr>
      <vt:lpstr>Office Theme</vt:lpstr>
      <vt:lpstr>1_Office Theme</vt:lpstr>
      <vt:lpstr>TEST-IEUA NEW TEMPLATE</vt:lpstr>
      <vt:lpstr>2021 California Groundwater Issues Virtual Conference February 9th and 10th, 2021  Association of Ground Water Agencies and American Ground Water Trust   Presented by: Shivaji Deshmukh, General Manager, Inland Empire Utilities Agency Peter Kavounas, General Manager, Chino Basin Watermaster </vt:lpstr>
      <vt:lpstr>Presentation Outline</vt:lpstr>
      <vt:lpstr>Basin setting</vt:lpstr>
      <vt:lpstr>Basin setting</vt:lpstr>
      <vt:lpstr>Description of Stakeholders</vt:lpstr>
      <vt:lpstr>Regional Cooperation to manage salinity through Max Benefit </vt:lpstr>
      <vt:lpstr>Basin Plan Amendment  From this:</vt:lpstr>
      <vt:lpstr>Basin Plan Amendment  To this:</vt:lpstr>
      <vt:lpstr>TDS/N Limits  From this:</vt:lpstr>
      <vt:lpstr>TDS/N Limits  To this:</vt:lpstr>
      <vt:lpstr>“Maximum Benefit”</vt:lpstr>
      <vt:lpstr>“Maximum Benefit”</vt:lpstr>
      <vt:lpstr>Regional use of recycled water enabled by Maximum Benefit </vt:lpstr>
      <vt:lpstr>PowerPoint Presentation</vt:lpstr>
      <vt:lpstr>PowerPoint Presentation</vt:lpstr>
      <vt:lpstr>Regional Recycled Water Use</vt:lpstr>
      <vt:lpstr>Groundwater Recharge Program</vt:lpstr>
      <vt:lpstr>Regional Water Supplies</vt:lpstr>
      <vt:lpstr>Recycled Water Reuse</vt:lpstr>
      <vt:lpstr>Adaptive regulation for long term regional salinity management </vt:lpstr>
      <vt:lpstr>Regulatory Requirements</vt:lpstr>
      <vt:lpstr>Long-Term Salinity Management</vt:lpstr>
      <vt:lpstr>Adaptive Regulation</vt:lpstr>
      <vt:lpstr>Study Objectives</vt:lpstr>
      <vt:lpstr>PowerPoint Presentation</vt:lpstr>
      <vt:lpstr>PowerPoint Presentation</vt:lpstr>
      <vt:lpstr>Hands-on Regional Salinity Management</vt:lpstr>
      <vt:lpstr>Thank  you for the opportunity to share the Chino Basin approach to salinity management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California Groundwater Issues Virtual Conference February 9th and 10th, 2021  Association of Ground Water Agencies and American Ground Water Trust   Presented by: Shivaji Deshmukh, General Manager, Inland Empire Utilities Agency Peter Kavounas, General Manager, Chino Basin Watermaster</dc:title>
  <dc:creator>Joshua Aguilar</dc:creator>
  <cp:lastModifiedBy>Peter Kavounas</cp:lastModifiedBy>
  <cp:revision>31</cp:revision>
  <dcterms:created xsi:type="dcterms:W3CDTF">2021-01-28T21:55:10Z</dcterms:created>
  <dcterms:modified xsi:type="dcterms:W3CDTF">2021-02-01T22:31:02Z</dcterms:modified>
</cp:coreProperties>
</file>